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7" r:id="rId2"/>
    <p:sldId id="289" r:id="rId3"/>
    <p:sldId id="291" r:id="rId4"/>
    <p:sldId id="290" r:id="rId5"/>
    <p:sldId id="256" r:id="rId6"/>
    <p:sldId id="258" r:id="rId7"/>
    <p:sldId id="260" r:id="rId8"/>
    <p:sldId id="284" r:id="rId9"/>
    <p:sldId id="283" r:id="rId10"/>
    <p:sldId id="263" r:id="rId11"/>
    <p:sldId id="285" r:id="rId12"/>
    <p:sldId id="265" r:id="rId13"/>
    <p:sldId id="286" r:id="rId14"/>
    <p:sldId id="266" r:id="rId15"/>
    <p:sldId id="287" r:id="rId16"/>
    <p:sldId id="267" r:id="rId17"/>
    <p:sldId id="277" r:id="rId18"/>
    <p:sldId id="279" r:id="rId19"/>
    <p:sldId id="276" r:id="rId20"/>
    <p:sldId id="280" r:id="rId21"/>
    <p:sldId id="278" r:id="rId22"/>
    <p:sldId id="281"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17375E"/>
    <a:srgbClr val="990033"/>
    <a:srgbClr val="3366FF"/>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285" autoAdjust="0"/>
    <p:restoredTop sz="79519" autoAdjust="0"/>
  </p:normalViewPr>
  <p:slideViewPr>
    <p:cSldViewPr>
      <p:cViewPr varScale="1">
        <p:scale>
          <a:sx n="66" d="100"/>
          <a:sy n="66" d="100"/>
        </p:scale>
        <p:origin x="2054" y="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704A380-C813-4B23-8898-79BEB3DAEB0F}" type="datetimeFigureOut">
              <a:rPr lang="ru-RU" smtClean="0"/>
              <a:t>16.02.2022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064108-81BA-4CD1-9908-578DD1A29FAA}" type="slidenum">
              <a:rPr lang="ru-RU" smtClean="0"/>
              <a:t>‹#›</a:t>
            </a:fld>
            <a:endParaRPr lang="ru-RU"/>
          </a:p>
        </p:txBody>
      </p:sp>
    </p:spTree>
    <p:extLst>
      <p:ext uri="{BB962C8B-B14F-4D97-AF65-F5344CB8AC3E}">
        <p14:creationId xmlns:p14="http://schemas.microsoft.com/office/powerpoint/2010/main" val="251523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ru.m.wikipedia.org/wiki/%D0%A4%D0%B8%D1%88%D0%B8%D0%BD%D0%B3" TargetMode="External"/><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hyperlink" Target="https://ru.m.wikipedia.org/wiki/%D0%90%D0%BD%D0%B3%D0%BB%D0%B8%D0%B9%D1%81%D0%BA%D0%B8%D0%B9_%D1%8F%D0%B7%D1%8B%D0%BA" TargetMode="External"/><Relationship Id="rId4" Type="http://schemas.openxmlformats.org/officeDocument/2006/relationships/hyperlink" Target="https://ru.m.wikipedia.org/wiki/%D0%A1%D0%BE%D1%86%D0%B8%D0%B0%D0%BB%D1%8C%D0%BD%D0%B0%D1%8F_%D1%81%D0%B5%D1%82%D1%8C" TargetMode="External"/></Relationships>
</file>

<file path=ppt/notesSlides/_rels/notesSlide6.xml.rels><?xml version="1.0" encoding="UTF-8" standalone="yes"?>
<Relationships xmlns="http://schemas.openxmlformats.org/package/2006/relationships"><Relationship Id="rId8" Type="http://schemas.openxmlformats.org/officeDocument/2006/relationships/hyperlink" Target="https://fincult.info/article/lzhebanki-kak-izbezhat-lovushki-moshennikov/" TargetMode="External"/><Relationship Id="rId13" Type="http://schemas.openxmlformats.org/officeDocument/2006/relationships/hyperlink" Target="https://fincult.info/services/grabli/sayty/kupi-bilety-v-kino-na-etom-sayte-tam-dayut-skidku/" TargetMode="External"/><Relationship Id="rId18" Type="http://schemas.openxmlformats.org/officeDocument/2006/relationships/hyperlink" Target="https://fincult.info/services/grabli/beskontaktnaya-oplata/srochno-oplatite-strakhovku-chtoby-poluchit-kredit/" TargetMode="External"/><Relationship Id="rId3" Type="http://schemas.openxmlformats.org/officeDocument/2006/relationships/hyperlink" Target="https://fincult.info/services/grabli/beskontaktnaya-oplata/perevedite-dengi-na-bezopasnyy-schet-cherez-bankomat-my-prishlem-za-vami-taksi/" TargetMode="External"/><Relationship Id="rId7" Type="http://schemas.openxmlformats.org/officeDocument/2006/relationships/hyperlink" Target="https://fincult.info/services/grabli/sms/u-vas-dolg-po-zhkkh-zakroyte-nemedlenno/" TargetMode="External"/><Relationship Id="rId12" Type="http://schemas.openxmlformats.org/officeDocument/2006/relationships/hyperlink" Target="https://fincult.info/services/grabli/servis-obyavleniy/vash-tovar-kupili-pereydite-po-ssylke/" TargetMode="External"/><Relationship Id="rId17" Type="http://schemas.openxmlformats.org/officeDocument/2006/relationships/hyperlink" Target="https://fincult.info/services/grabli/beskontaktnaya-oplata/net-vremeni-obyasnyat-lichnye-sms-ot-moshennikov-s-prosboy-popolnit-schet/" TargetMode="External"/><Relationship Id="rId2" Type="http://schemas.openxmlformats.org/officeDocument/2006/relationships/slide" Target="../slides/slide6.xml"/><Relationship Id="rId16" Type="http://schemas.openxmlformats.org/officeDocument/2006/relationships/hyperlink" Target="https://fincult.info/article/fishing-chto-eto-takoe-i-kak-ot-nego-zashchititsya/" TargetMode="External"/><Relationship Id="rId20" Type="http://schemas.openxmlformats.org/officeDocument/2006/relationships/hyperlink" Target="https://fincult.info/article/moshennichestvo-ot-imeni-bankov-gosudarstvennykh-uchrezhdeniy-ofitsialnykh-lits/" TargetMode="External"/><Relationship Id="rId1" Type="http://schemas.openxmlformats.org/officeDocument/2006/relationships/notesMaster" Target="../notesMasters/notesMaster1.xml"/><Relationship Id="rId6" Type="http://schemas.openxmlformats.org/officeDocument/2006/relationships/hyperlink" Target="https://fincult.info/article/zvonyat-s-nomera-banka-i-prosyat-predostavit-konfidentsialnye-dannye-chto-delat/" TargetMode="External"/><Relationship Id="rId11" Type="http://schemas.openxmlformats.org/officeDocument/2006/relationships/hyperlink" Target="https://fincult.info/services/grabli/sayty/vvedite-rekvizity-bankovskoy-karty/" TargetMode="External"/><Relationship Id="rId5" Type="http://schemas.openxmlformats.org/officeDocument/2006/relationships/hyperlink" Target="https://fincult.info/services/grabli/beskontaktnaya-oplata/otmenilsya-reys-iz-za-koronavirusa-my-vernem-dengi/" TargetMode="External"/><Relationship Id="rId15" Type="http://schemas.openxmlformats.org/officeDocument/2006/relationships/hyperlink" Target="https://fincult.info/services/grabli/sotsialnye-seti-i-messendzhery/vvedite-nomer-snils-i-poluchite-120-000-rubley-/" TargetMode="External"/><Relationship Id="rId10" Type="http://schemas.openxmlformats.org/officeDocument/2006/relationships/hyperlink" Target="https://fincult.info/article/kak-raspoznat-strakhovykh-moshennikov/" TargetMode="External"/><Relationship Id="rId19" Type="http://schemas.openxmlformats.org/officeDocument/2006/relationships/hyperlink" Target="https://fincult.info/article/zachem-moshenniki-vydayut-sebya-za-yuristov/" TargetMode="External"/><Relationship Id="rId4" Type="http://schemas.openxmlformats.org/officeDocument/2006/relationships/hyperlink" Target="https://fincult.info/services/grabli/sayty/podderzhite-razrabotku-vaktsiny-ot-koronavirusa/" TargetMode="External"/><Relationship Id="rId9" Type="http://schemas.openxmlformats.org/officeDocument/2006/relationships/hyperlink" Target="https://fincult.info/article/kak-otlichit-chestnye-mfo-ot-moshennikov/" TargetMode="External"/><Relationship Id="rId14" Type="http://schemas.openxmlformats.org/officeDocument/2006/relationships/hyperlink" Target="https://fincult.info/services/grabli/sayty/zapolnite-opros-zaplatite-nalog-my-vernem/"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a:solidFill>
                  <a:schemeClr val="tx1"/>
                </a:solidFill>
                <a:effectLst/>
                <a:latin typeface="+mn-lt"/>
                <a:ea typeface="+mn-ea"/>
                <a:cs typeface="+mn-cs"/>
              </a:rPr>
              <a:t>    ДЛЯ ПЕРЕХОДА НА СЛЕДУЮЩИЙ СЛАЙД НЕОБХОДИМО НАЖАТЬ ПРАВУЮ КНОПКУ </a:t>
            </a:r>
            <a:r>
              <a:rPr lang="ru-RU" sz="1200" kern="1200" dirty="0" smtClean="0">
                <a:solidFill>
                  <a:schemeClr val="tx1"/>
                </a:solidFill>
                <a:effectLst/>
                <a:latin typeface="+mn-lt"/>
                <a:ea typeface="+mn-ea"/>
                <a:cs typeface="+mn-cs"/>
              </a:rPr>
              <a:t>МЫШКИ </a:t>
            </a:r>
            <a:r>
              <a:rPr lang="ru-RU" sz="1200" kern="1200" dirty="0">
                <a:solidFill>
                  <a:schemeClr val="tx1"/>
                </a:solidFill>
                <a:effectLst/>
                <a:latin typeface="+mn-lt"/>
                <a:ea typeface="+mn-ea"/>
                <a:cs typeface="+mn-cs"/>
              </a:rPr>
              <a:t>/СТРЕЛКА  ПЕРЕХОДА НА КЛАВИАТУРЕ.</a:t>
            </a:r>
          </a:p>
          <a:p>
            <a:r>
              <a:rPr lang="ru-RU" sz="1200" kern="1200" dirty="0">
                <a:solidFill>
                  <a:schemeClr val="tx1"/>
                </a:solidFill>
                <a:effectLst/>
                <a:latin typeface="+mn-lt"/>
                <a:ea typeface="+mn-ea"/>
                <a:cs typeface="+mn-cs"/>
              </a:rPr>
              <a:t>Темой нашей сегодняшней встречи- </a:t>
            </a:r>
            <a:r>
              <a:rPr lang="ru-RU" sz="1200" kern="1200" dirty="0" err="1">
                <a:solidFill>
                  <a:schemeClr val="tx1"/>
                </a:solidFill>
                <a:effectLst/>
                <a:latin typeface="+mn-lt"/>
                <a:ea typeface="+mn-ea"/>
                <a:cs typeface="+mn-cs"/>
              </a:rPr>
              <a:t>Кибермошенничество</a:t>
            </a:r>
            <a:r>
              <a:rPr lang="ru-RU" sz="1200" kern="1200" dirty="0">
                <a:solidFill>
                  <a:schemeClr val="tx1"/>
                </a:solidFill>
                <a:effectLst/>
                <a:latin typeface="+mn-lt"/>
                <a:ea typeface="+mn-ea"/>
                <a:cs typeface="+mn-cs"/>
              </a:rPr>
              <a:t>.</a:t>
            </a:r>
          </a:p>
          <a:p>
            <a:r>
              <a:rPr lang="ru-RU" sz="1200" kern="1200" dirty="0">
                <a:solidFill>
                  <a:schemeClr val="tx1"/>
                </a:solidFill>
                <a:effectLst/>
                <a:latin typeface="+mn-lt"/>
                <a:ea typeface="+mn-ea"/>
                <a:cs typeface="+mn-cs"/>
              </a:rPr>
              <a:t>Информационные технологии плотно вошли в нашу жизнь: </a:t>
            </a:r>
          </a:p>
          <a:p>
            <a:r>
              <a:rPr lang="ru-RU" sz="1200" kern="1200" dirty="0">
                <a:solidFill>
                  <a:schemeClr val="tx1"/>
                </a:solidFill>
                <a:effectLst/>
                <a:latin typeface="+mn-lt"/>
                <a:ea typeface="+mn-ea"/>
                <a:cs typeface="+mn-cs"/>
              </a:rPr>
              <a:t>-Мы все чаще используем для оплаты товаров банковские карты, и иные электронные средства платежа, ведь это действительно удобно: нет нужды носить с собой крупные суммы денег, получать сдачу мелочью. </a:t>
            </a:r>
          </a:p>
          <a:p>
            <a:pPr marL="171450" indent="-171450">
              <a:buFontTx/>
              <a:buChar char="-"/>
            </a:pPr>
            <a:r>
              <a:rPr lang="en-US" sz="1200" kern="1200" dirty="0" err="1">
                <a:solidFill>
                  <a:schemeClr val="tx1"/>
                </a:solidFill>
                <a:effectLst/>
                <a:latin typeface="+mn-lt"/>
                <a:ea typeface="+mn-ea"/>
                <a:cs typeface="+mn-cs"/>
              </a:rPr>
              <a:t>Мы</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все</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чаще</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предпочитаем</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онлайн</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покупки</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походам</a:t>
            </a:r>
            <a:r>
              <a:rPr lang="en-US" sz="1200" kern="1200" dirty="0">
                <a:solidFill>
                  <a:schemeClr val="tx1"/>
                </a:solidFill>
                <a:effectLst/>
                <a:latin typeface="+mn-lt"/>
                <a:ea typeface="+mn-ea"/>
                <a:cs typeface="+mn-cs"/>
              </a:rPr>
              <a:t> в </a:t>
            </a:r>
            <a:r>
              <a:rPr lang="en-US" sz="1200" kern="1200" dirty="0" err="1">
                <a:solidFill>
                  <a:schemeClr val="tx1"/>
                </a:solidFill>
                <a:effectLst/>
                <a:latin typeface="+mn-lt"/>
                <a:ea typeface="+mn-ea"/>
                <a:cs typeface="+mn-cs"/>
              </a:rPr>
              <a:t>магазины</a:t>
            </a:r>
            <a:r>
              <a:rPr lang="en-US" sz="1200" kern="1200" dirty="0">
                <a:solidFill>
                  <a:schemeClr val="tx1"/>
                </a:solidFill>
                <a:effectLst/>
                <a:latin typeface="+mn-lt"/>
                <a:ea typeface="+mn-ea"/>
                <a:cs typeface="+mn-cs"/>
              </a:rPr>
              <a:t>, в </a:t>
            </a:r>
            <a:r>
              <a:rPr lang="en-US" sz="1200" kern="1200" dirty="0" err="1">
                <a:solidFill>
                  <a:schemeClr val="tx1"/>
                </a:solidFill>
                <a:effectLst/>
                <a:latin typeface="+mn-lt"/>
                <a:ea typeface="+mn-ea"/>
                <a:cs typeface="+mn-cs"/>
              </a:rPr>
              <a:t>приоритете</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идет</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безналичный</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расчет</a:t>
            </a:r>
            <a:r>
              <a:rPr lang="en-US" sz="1200" kern="1200" dirty="0">
                <a:solidFill>
                  <a:schemeClr val="tx1"/>
                </a:solidFill>
                <a:effectLst/>
                <a:latin typeface="+mn-lt"/>
                <a:ea typeface="+mn-ea"/>
                <a:cs typeface="+mn-cs"/>
              </a:rPr>
              <a:t>. </a:t>
            </a:r>
            <a:endParaRPr lang="ru-RU" sz="1200" kern="1200" dirty="0">
              <a:solidFill>
                <a:schemeClr val="tx1"/>
              </a:solidFill>
              <a:effectLst/>
              <a:latin typeface="+mn-lt"/>
              <a:ea typeface="+mn-ea"/>
              <a:cs typeface="+mn-cs"/>
            </a:endParaRPr>
          </a:p>
          <a:p>
            <a:pPr marL="0" indent="0">
              <a:buFontTx/>
              <a:buNone/>
            </a:pPr>
            <a:r>
              <a:rPr lang="ru-RU"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Дистанционная</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работа</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дистанционная</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учеба</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онлайн</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шопинг</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повсеместный</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безналичный</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расчет</a:t>
            </a:r>
            <a:r>
              <a:rPr lang="en-US" sz="1200" kern="1200" dirty="0">
                <a:solidFill>
                  <a:schemeClr val="tx1"/>
                </a:solidFill>
                <a:effectLst/>
                <a:latin typeface="+mn-lt"/>
                <a:ea typeface="+mn-ea"/>
                <a:cs typeface="+mn-cs"/>
              </a:rPr>
              <a:t> - </a:t>
            </a:r>
            <a:r>
              <a:rPr lang="en-US" sz="1200" kern="1200" dirty="0" err="1">
                <a:solidFill>
                  <a:schemeClr val="tx1"/>
                </a:solidFill>
                <a:effectLst/>
                <a:latin typeface="+mn-lt"/>
                <a:ea typeface="+mn-ea"/>
                <a:cs typeface="+mn-cs"/>
              </a:rPr>
              <a:t>это</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лишь</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небольшие</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изменения</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отразившиеся</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на</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нашей</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жизни</a:t>
            </a:r>
            <a:r>
              <a:rPr lang="en-US" sz="1200" kern="1200" dirty="0">
                <a:solidFill>
                  <a:schemeClr val="tx1"/>
                </a:solidFill>
                <a:effectLst/>
                <a:latin typeface="+mn-lt"/>
                <a:ea typeface="+mn-ea"/>
                <a:cs typeface="+mn-cs"/>
              </a:rPr>
              <a:t> </a:t>
            </a:r>
            <a:r>
              <a:rPr lang="ru-RU" sz="1200" kern="1200" dirty="0">
                <a:solidFill>
                  <a:schemeClr val="tx1"/>
                </a:solidFill>
                <a:effectLst/>
                <a:latin typeface="+mn-lt"/>
                <a:ea typeface="+mn-ea"/>
                <a:cs typeface="+mn-cs"/>
              </a:rPr>
              <a:t>с учетом</a:t>
            </a:r>
            <a:r>
              <a:rPr lang="en-US" sz="1200" kern="1200" dirty="0">
                <a:solidFill>
                  <a:schemeClr val="tx1"/>
                </a:solidFill>
                <a:effectLst/>
                <a:latin typeface="+mn-lt"/>
                <a:ea typeface="+mn-ea"/>
                <a:cs typeface="+mn-cs"/>
              </a:rPr>
              <a:t> </a:t>
            </a:r>
            <a:r>
              <a:rPr lang="ru-RU" sz="1200" kern="1200" dirty="0">
                <a:solidFill>
                  <a:schemeClr val="tx1"/>
                </a:solidFill>
                <a:effectLst/>
                <a:latin typeface="+mn-lt"/>
                <a:ea typeface="+mn-ea"/>
                <a:cs typeface="+mn-cs"/>
              </a:rPr>
              <a:t>современной</a:t>
            </a:r>
            <a:r>
              <a:rPr lang="ru-RU" sz="1200" kern="1200" baseline="0" dirty="0">
                <a:solidFill>
                  <a:schemeClr val="tx1"/>
                </a:solidFill>
                <a:effectLst/>
                <a:latin typeface="+mn-lt"/>
                <a:ea typeface="+mn-ea"/>
                <a:cs typeface="+mn-cs"/>
              </a:rPr>
              <a:t> ситуации…</a:t>
            </a:r>
          </a:p>
          <a:p>
            <a:pPr marL="0" marR="0" indent="0" algn="l" defTabSz="914400" rtl="0" eaLnBrk="1" fontAlgn="auto" latinLnBrk="0" hangingPunct="1">
              <a:lnSpc>
                <a:spcPct val="100000"/>
              </a:lnSpc>
              <a:spcBef>
                <a:spcPts val="0"/>
              </a:spcBef>
              <a:spcAft>
                <a:spcPts val="0"/>
              </a:spcAft>
              <a:buClrTx/>
              <a:buSzTx/>
              <a:buFontTx/>
              <a:buNone/>
              <a:tabLst/>
              <a:defRPr/>
            </a:pPr>
            <a:endParaRPr lang="ru-RU"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effectLst/>
                <a:latin typeface="+mn-lt"/>
                <a:ea typeface="+mn-ea"/>
                <a:cs typeface="+mn-cs"/>
              </a:rPr>
              <a:t>      Отсутствие необходимости держать в кармане или кошельке крупные суммы денег, а также возможность блокировать карту при ее утере, с одной стороны, внушает определенную уверенность в защищенности наших средств, а использование онлайн-переводов позволяет обезопасить себя от «карманников».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effectLst/>
                <a:latin typeface="+mn-lt"/>
                <a:ea typeface="+mn-ea"/>
                <a:cs typeface="+mn-cs"/>
              </a:rPr>
              <a:t>Однако необходимо не забывать, что получение физического доступа к пластиковой карте или к кошельку является далеко не единственным способом похищения ваших денежных средств. И важно знать, откуда может прийти опасность, чтобы сохранить наши средства.</a:t>
            </a:r>
          </a:p>
          <a:p>
            <a:endParaRPr lang="ru-RU" dirty="0"/>
          </a:p>
        </p:txBody>
      </p:sp>
      <p:sp>
        <p:nvSpPr>
          <p:cNvPr id="4" name="Номер слайда 3"/>
          <p:cNvSpPr>
            <a:spLocks noGrp="1"/>
          </p:cNvSpPr>
          <p:nvPr>
            <p:ph type="sldNum" sz="quarter" idx="10"/>
          </p:nvPr>
        </p:nvSpPr>
        <p:spPr/>
        <p:txBody>
          <a:bodyPr/>
          <a:lstStyle/>
          <a:p>
            <a:fld id="{83064108-81BA-4CD1-9908-578DD1A29FAA}" type="slidenum">
              <a:rPr lang="ru-RU" smtClean="0"/>
              <a:t>1</a:t>
            </a:fld>
            <a:endParaRPr lang="ru-RU"/>
          </a:p>
        </p:txBody>
      </p:sp>
    </p:spTree>
    <p:extLst>
      <p:ext uri="{BB962C8B-B14F-4D97-AF65-F5344CB8AC3E}">
        <p14:creationId xmlns:p14="http://schemas.microsoft.com/office/powerpoint/2010/main" val="13255706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1" kern="1200" dirty="0">
                <a:solidFill>
                  <a:schemeClr val="tx1"/>
                </a:solidFill>
                <a:effectLst/>
                <a:latin typeface="+mn-lt"/>
                <a:ea typeface="+mn-ea"/>
                <a:cs typeface="+mn-cs"/>
              </a:rPr>
              <a:t>Вам приходит СМС-сообщение о том, что вы нарушили режим самоизоляции и требуется оплатить штраф. Приводятся ссылки на постановление Правительства. В противном случае по факту правонарушения будет заведено уголовное дело.</a:t>
            </a:r>
          </a:p>
          <a:p>
            <a:r>
              <a:rPr lang="ru-RU" sz="1200" u="sng" kern="1200" dirty="0">
                <a:solidFill>
                  <a:schemeClr val="tx1"/>
                </a:solidFill>
                <a:effectLst/>
                <a:latin typeface="+mn-lt"/>
                <a:ea typeface="+mn-ea"/>
                <a:cs typeface="+mn-cs"/>
              </a:rPr>
              <a:t>Ваши действия:</a:t>
            </a:r>
          </a:p>
          <a:p>
            <a:pPr lvl="0"/>
            <a:r>
              <a:rPr lang="ru-RU" sz="1200" kern="1200" dirty="0">
                <a:solidFill>
                  <a:schemeClr val="tx1"/>
                </a:solidFill>
                <a:effectLst/>
                <a:latin typeface="+mn-lt"/>
                <a:ea typeface="+mn-ea"/>
                <a:cs typeface="+mn-cs"/>
              </a:rPr>
              <a:t>- Перешлете деньги по предоставленным реквизитам;</a:t>
            </a:r>
          </a:p>
          <a:p>
            <a:pPr lvl="0"/>
            <a:r>
              <a:rPr lang="ru-RU" sz="1200" kern="1200" dirty="0">
                <a:solidFill>
                  <a:schemeClr val="tx1"/>
                </a:solidFill>
                <a:effectLst/>
                <a:latin typeface="+mn-lt"/>
                <a:ea typeface="+mn-ea"/>
                <a:cs typeface="+mn-cs"/>
              </a:rPr>
              <a:t>- Обратитесь в полицию;</a:t>
            </a:r>
          </a:p>
          <a:p>
            <a:pPr lvl="0"/>
            <a:r>
              <a:rPr lang="ru-RU" sz="1200" kern="1200" dirty="0">
                <a:solidFill>
                  <a:schemeClr val="tx1"/>
                </a:solidFill>
                <a:effectLst/>
                <a:latin typeface="+mn-lt"/>
                <a:ea typeface="+mn-ea"/>
                <a:cs typeface="+mn-cs"/>
              </a:rPr>
              <a:t>- Удалите СМС-сообщение.</a:t>
            </a:r>
          </a:p>
        </p:txBody>
      </p:sp>
      <p:sp>
        <p:nvSpPr>
          <p:cNvPr id="4" name="Номер слайда 3"/>
          <p:cNvSpPr>
            <a:spLocks noGrp="1"/>
          </p:cNvSpPr>
          <p:nvPr>
            <p:ph type="sldNum" sz="quarter" idx="10"/>
          </p:nvPr>
        </p:nvSpPr>
        <p:spPr/>
        <p:txBody>
          <a:bodyPr/>
          <a:lstStyle/>
          <a:p>
            <a:fld id="{83064108-81BA-4CD1-9908-578DD1A29FAA}" type="slidenum">
              <a:rPr lang="ru-RU" smtClean="0"/>
              <a:t>10</a:t>
            </a:fld>
            <a:endParaRPr lang="ru-RU"/>
          </a:p>
        </p:txBody>
      </p:sp>
    </p:spTree>
    <p:extLst>
      <p:ext uri="{BB962C8B-B14F-4D97-AF65-F5344CB8AC3E}">
        <p14:creationId xmlns:p14="http://schemas.microsoft.com/office/powerpoint/2010/main" val="4122762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358775" algn="just"/>
            <a:r>
              <a:rPr lang="ru-RU" b="0" dirty="0">
                <a:solidFill>
                  <a:srgbClr val="002060"/>
                </a:solidFill>
              </a:rPr>
              <a:t>Чтобы не дать мошенникам вас обокрасть, ни в коем случае не пересылайте незнакомцам деньги и не сообщайте полные реквизиты своей банковской карты.</a:t>
            </a:r>
          </a:p>
          <a:p>
            <a:pPr indent="358775" algn="just"/>
            <a:r>
              <a:rPr lang="ru-RU" b="0" dirty="0">
                <a:solidFill>
                  <a:srgbClr val="002060"/>
                </a:solidFill>
              </a:rPr>
              <a:t>Составлять протоколы о правонарушении и назначать штрафы могут только сотрудники органов исполнительной власти, например полиции. </a:t>
            </a:r>
          </a:p>
          <a:p>
            <a:pPr indent="358775" algn="just"/>
            <a:r>
              <a:rPr lang="ru-RU" b="0" dirty="0">
                <a:solidFill>
                  <a:srgbClr val="002060"/>
                </a:solidFill>
              </a:rPr>
              <a:t>При оплате штрафа следует всегда внимательно проверять реквизиты получателя. Им не может быть частное лицо. </a:t>
            </a:r>
          </a:p>
          <a:p>
            <a:pPr indent="358775" algn="just"/>
            <a:r>
              <a:rPr lang="ru-RU" b="0" dirty="0">
                <a:solidFill>
                  <a:srgbClr val="002060"/>
                </a:solidFill>
              </a:rPr>
              <a:t>Если вы столкнулись с мошенничеством, звоните в полицию по номеру «02» со стационарного телефона или «102» с мобильного.</a:t>
            </a:r>
            <a:endParaRPr lang="ru-RU" sz="1200" b="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83064108-81BA-4CD1-9908-578DD1A29FAA}" type="slidenum">
              <a:rPr lang="ru-RU" smtClean="0"/>
              <a:t>11</a:t>
            </a:fld>
            <a:endParaRPr lang="ru-RU"/>
          </a:p>
        </p:txBody>
      </p:sp>
    </p:spTree>
    <p:extLst>
      <p:ext uri="{BB962C8B-B14F-4D97-AF65-F5344CB8AC3E}">
        <p14:creationId xmlns:p14="http://schemas.microsoft.com/office/powerpoint/2010/main" val="8752779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1" kern="1200" dirty="0">
                <a:solidFill>
                  <a:schemeClr val="tx1"/>
                </a:solidFill>
                <a:effectLst/>
                <a:latin typeface="+mn-lt"/>
                <a:ea typeface="+mn-ea"/>
                <a:cs typeface="+mn-cs"/>
              </a:rPr>
              <a:t>Вы захотели новый телефон и решили подзаработать. Воспользовались предложением  работодателя быстро и легко получить деньги за несложные задания (зарегистрировались на сайте и начали работу). Для снятия заработанных денег вам потребовалось ввести свой номер телефона и активизировать ссылку, в пришедшем СМС -сообщении. </a:t>
            </a:r>
          </a:p>
          <a:p>
            <a:r>
              <a:rPr lang="ru-RU" sz="1200" b="0" u="sng" kern="1200" dirty="0">
                <a:solidFill>
                  <a:schemeClr val="tx1"/>
                </a:solidFill>
                <a:effectLst/>
                <a:latin typeface="+mn-lt"/>
                <a:ea typeface="+mn-ea"/>
                <a:cs typeface="+mn-cs"/>
              </a:rPr>
              <a:t>Как вы думаете, что произошло потом?</a:t>
            </a:r>
            <a:endParaRPr lang="ru-RU" sz="1200" kern="1200" dirty="0">
              <a:solidFill>
                <a:schemeClr val="tx1"/>
              </a:solidFill>
              <a:effectLst/>
              <a:latin typeface="+mn-lt"/>
              <a:ea typeface="+mn-ea"/>
              <a:cs typeface="+mn-cs"/>
            </a:endParaRPr>
          </a:p>
          <a:p>
            <a:pPr lvl="0"/>
            <a:r>
              <a:rPr lang="ru-RU" sz="1200" kern="1200" dirty="0">
                <a:solidFill>
                  <a:schemeClr val="tx1"/>
                </a:solidFill>
                <a:effectLst/>
                <a:latin typeface="+mn-lt"/>
                <a:ea typeface="+mn-ea"/>
                <a:cs typeface="+mn-cs"/>
              </a:rPr>
              <a:t>-на ваш счет поступила заработанная сумма;</a:t>
            </a:r>
          </a:p>
          <a:p>
            <a:pPr lvl="0"/>
            <a:r>
              <a:rPr lang="ru-RU" sz="1200" kern="1200" dirty="0">
                <a:solidFill>
                  <a:schemeClr val="tx1"/>
                </a:solidFill>
                <a:effectLst/>
                <a:latin typeface="+mn-lt"/>
                <a:ea typeface="+mn-ea"/>
                <a:cs typeface="+mn-cs"/>
              </a:rPr>
              <a:t>-после активизации ссылки баланс Вашего телефона уменьшился на 300 рублей;</a:t>
            </a:r>
          </a:p>
          <a:p>
            <a:pPr lvl="0"/>
            <a:r>
              <a:rPr lang="ru-RU" sz="1200" kern="1200" dirty="0">
                <a:solidFill>
                  <a:schemeClr val="tx1"/>
                </a:solidFill>
                <a:effectLst/>
                <a:latin typeface="+mn-lt"/>
                <a:ea typeface="+mn-ea"/>
                <a:cs typeface="+mn-cs"/>
              </a:rPr>
              <a:t>-сумма заработанных денег удвоилась.</a:t>
            </a:r>
          </a:p>
        </p:txBody>
      </p:sp>
      <p:sp>
        <p:nvSpPr>
          <p:cNvPr id="4" name="Номер слайда 3"/>
          <p:cNvSpPr>
            <a:spLocks noGrp="1"/>
          </p:cNvSpPr>
          <p:nvPr>
            <p:ph type="sldNum" sz="quarter" idx="10"/>
          </p:nvPr>
        </p:nvSpPr>
        <p:spPr/>
        <p:txBody>
          <a:bodyPr/>
          <a:lstStyle/>
          <a:p>
            <a:fld id="{83064108-81BA-4CD1-9908-578DD1A29FAA}" type="slidenum">
              <a:rPr lang="ru-RU" smtClean="0"/>
              <a:t>12</a:t>
            </a:fld>
            <a:endParaRPr lang="ru-RU"/>
          </a:p>
        </p:txBody>
      </p:sp>
    </p:spTree>
    <p:extLst>
      <p:ext uri="{BB962C8B-B14F-4D97-AF65-F5344CB8AC3E}">
        <p14:creationId xmlns:p14="http://schemas.microsoft.com/office/powerpoint/2010/main" val="2205944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358775" algn="just"/>
            <a:r>
              <a:rPr lang="ru-RU" b="0" dirty="0">
                <a:solidFill>
                  <a:srgbClr val="002060"/>
                </a:solidFill>
              </a:rPr>
              <a:t>Мошенники часто заманивают в свои схемы «супервыгодными» предложениями. Человек выполняет несложные задания и думает, что получит за это денежное вознаграждение. </a:t>
            </a:r>
            <a:endParaRPr lang="en-US" b="0" dirty="0">
              <a:solidFill>
                <a:srgbClr val="002060"/>
              </a:solidFill>
            </a:endParaRPr>
          </a:p>
          <a:p>
            <a:pPr indent="358775" algn="just"/>
            <a:r>
              <a:rPr lang="ru-RU" b="0" dirty="0">
                <a:solidFill>
                  <a:srgbClr val="002060"/>
                </a:solidFill>
              </a:rPr>
              <a:t>Но в его личном кабинете копятся баллы, как в онлайн-игре, а не рубли, и получить их он не сможет. </a:t>
            </a:r>
            <a:endParaRPr lang="en-US" b="0" dirty="0">
              <a:solidFill>
                <a:srgbClr val="002060"/>
              </a:solidFill>
            </a:endParaRPr>
          </a:p>
          <a:p>
            <a:pPr indent="358775" algn="just"/>
            <a:r>
              <a:rPr lang="ru-RU" b="0" dirty="0">
                <a:solidFill>
                  <a:srgbClr val="002060"/>
                </a:solidFill>
              </a:rPr>
              <a:t>Аккаунт блокируют, когда человек пытается вывести свой «заработок». На прощание аферисты снимают деньги с баланса его мобильного телефона: присылают СМС со ссылкой, и если по ней перейти, человек невольно подтверждает списание</a:t>
            </a:r>
            <a:endParaRPr lang="ru-RU" b="0" dirty="0"/>
          </a:p>
        </p:txBody>
      </p:sp>
      <p:sp>
        <p:nvSpPr>
          <p:cNvPr id="4" name="Номер слайда 3"/>
          <p:cNvSpPr>
            <a:spLocks noGrp="1"/>
          </p:cNvSpPr>
          <p:nvPr>
            <p:ph type="sldNum" sz="quarter" idx="10"/>
          </p:nvPr>
        </p:nvSpPr>
        <p:spPr/>
        <p:txBody>
          <a:bodyPr/>
          <a:lstStyle/>
          <a:p>
            <a:fld id="{83064108-81BA-4CD1-9908-578DD1A29FAA}" type="slidenum">
              <a:rPr lang="ru-RU" smtClean="0"/>
              <a:t>13</a:t>
            </a:fld>
            <a:endParaRPr lang="ru-RU"/>
          </a:p>
        </p:txBody>
      </p:sp>
    </p:spTree>
    <p:extLst>
      <p:ext uri="{BB962C8B-B14F-4D97-AF65-F5344CB8AC3E}">
        <p14:creationId xmlns:p14="http://schemas.microsoft.com/office/powerpoint/2010/main" val="11003955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1" kern="1200" dirty="0">
                <a:solidFill>
                  <a:schemeClr val="tx1"/>
                </a:solidFill>
                <a:effectLst/>
                <a:latin typeface="+mn-lt"/>
                <a:ea typeface="+mn-ea"/>
                <a:cs typeface="+mn-cs"/>
              </a:rPr>
              <a:t>Вам в </a:t>
            </a:r>
            <a:r>
              <a:rPr lang="ru-RU" sz="1200" b="1" kern="1200" dirty="0" err="1">
                <a:solidFill>
                  <a:schemeClr val="tx1"/>
                </a:solidFill>
                <a:effectLst/>
                <a:latin typeface="+mn-lt"/>
                <a:ea typeface="+mn-ea"/>
                <a:cs typeface="+mn-cs"/>
              </a:rPr>
              <a:t>ВКонтакте</a:t>
            </a:r>
            <a:r>
              <a:rPr lang="ru-RU" sz="1200" b="1" kern="1200" dirty="0">
                <a:solidFill>
                  <a:schemeClr val="tx1"/>
                </a:solidFill>
                <a:effectLst/>
                <a:latin typeface="+mn-lt"/>
                <a:ea typeface="+mn-ea"/>
                <a:cs typeface="+mn-cs"/>
              </a:rPr>
              <a:t> написала давняя знакомая. Сказала, что потеряла Ваш номер телефона и попросила его напомнить. Позже она предложила помочь принять СМС- сообщение, якобы  с кодом-подтверждения  покупки  и направить код ей, так как ее телефон разрядился.  </a:t>
            </a:r>
          </a:p>
          <a:p>
            <a:r>
              <a:rPr lang="ru-RU" sz="1200" u="sng" kern="1200" dirty="0">
                <a:solidFill>
                  <a:schemeClr val="tx1"/>
                </a:solidFill>
                <a:effectLst/>
                <a:latin typeface="+mn-lt"/>
                <a:ea typeface="+mn-ea"/>
                <a:cs typeface="+mn-cs"/>
              </a:rPr>
              <a:t>Ваши действия:</a:t>
            </a:r>
          </a:p>
          <a:p>
            <a:pPr lvl="0"/>
            <a:r>
              <a:rPr lang="ru-RU" sz="1200" kern="1200" dirty="0">
                <a:solidFill>
                  <a:schemeClr val="tx1"/>
                </a:solidFill>
                <a:effectLst/>
                <a:latin typeface="+mn-lt"/>
                <a:ea typeface="+mn-ea"/>
                <a:cs typeface="+mn-cs"/>
              </a:rPr>
              <a:t>-сообщите свой номер телефона и продиктуете код-подтверждения покупки;</a:t>
            </a:r>
          </a:p>
          <a:p>
            <a:pPr lvl="0"/>
            <a:r>
              <a:rPr lang="ru-RU" sz="1200" kern="1200" dirty="0">
                <a:solidFill>
                  <a:schemeClr val="tx1"/>
                </a:solidFill>
                <a:effectLst/>
                <a:latin typeface="+mn-lt"/>
                <a:ea typeface="+mn-ea"/>
                <a:cs typeface="+mn-cs"/>
              </a:rPr>
              <a:t>-позвоните знакомой, уточните информацию и перешлете код-подтверждения;</a:t>
            </a:r>
          </a:p>
          <a:p>
            <a:r>
              <a:rPr lang="ru-RU" sz="1200" kern="1200" dirty="0">
                <a:solidFill>
                  <a:schemeClr val="tx1"/>
                </a:solidFill>
                <a:effectLst/>
                <a:latin typeface="+mn-lt"/>
                <a:ea typeface="+mn-ea"/>
                <a:cs typeface="+mn-cs"/>
              </a:rPr>
              <a:t>-откажитесь от передачи  информации.</a:t>
            </a:r>
            <a:endParaRPr lang="ru-RU" dirty="0"/>
          </a:p>
        </p:txBody>
      </p:sp>
      <p:sp>
        <p:nvSpPr>
          <p:cNvPr id="4" name="Номер слайда 3"/>
          <p:cNvSpPr>
            <a:spLocks noGrp="1"/>
          </p:cNvSpPr>
          <p:nvPr>
            <p:ph type="sldNum" sz="quarter" idx="10"/>
          </p:nvPr>
        </p:nvSpPr>
        <p:spPr/>
        <p:txBody>
          <a:bodyPr/>
          <a:lstStyle/>
          <a:p>
            <a:fld id="{83064108-81BA-4CD1-9908-578DD1A29FAA}" type="slidenum">
              <a:rPr lang="ru-RU" smtClean="0"/>
              <a:t>14</a:t>
            </a:fld>
            <a:endParaRPr lang="ru-RU"/>
          </a:p>
        </p:txBody>
      </p:sp>
    </p:spTree>
    <p:extLst>
      <p:ext uri="{BB962C8B-B14F-4D97-AF65-F5344CB8AC3E}">
        <p14:creationId xmlns:p14="http://schemas.microsoft.com/office/powerpoint/2010/main" val="35005603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358775" algn="just">
              <a:lnSpc>
                <a:spcPct val="90000"/>
              </a:lnSpc>
            </a:pPr>
            <a:r>
              <a:rPr lang="ru-RU" b="0" dirty="0" err="1">
                <a:solidFill>
                  <a:srgbClr val="002060"/>
                </a:solidFill>
              </a:rPr>
              <a:t>Киберпреступники</a:t>
            </a:r>
            <a:r>
              <a:rPr lang="ru-RU" b="0" dirty="0">
                <a:solidFill>
                  <a:srgbClr val="002060"/>
                </a:solidFill>
              </a:rPr>
              <a:t> взламывают или копируют профиль человека в </a:t>
            </a:r>
            <a:r>
              <a:rPr lang="ru-RU" b="0" dirty="0" err="1">
                <a:solidFill>
                  <a:srgbClr val="002060"/>
                </a:solidFill>
              </a:rPr>
              <a:t>соцсети</a:t>
            </a:r>
            <a:r>
              <a:rPr lang="ru-RU" b="0" dirty="0">
                <a:solidFill>
                  <a:srgbClr val="002060"/>
                </a:solidFill>
              </a:rPr>
              <a:t>, а затем «стучатся» ко всем его знакомым из списка контактов.</a:t>
            </a:r>
            <a:endParaRPr lang="en-US" b="0" dirty="0">
              <a:solidFill>
                <a:srgbClr val="002060"/>
              </a:solidFill>
            </a:endParaRPr>
          </a:p>
          <a:p>
            <a:pPr indent="358775" algn="just">
              <a:lnSpc>
                <a:spcPct val="90000"/>
              </a:lnSpc>
            </a:pPr>
            <a:r>
              <a:rPr lang="ru-RU" b="0" dirty="0">
                <a:solidFill>
                  <a:srgbClr val="002060"/>
                </a:solidFill>
              </a:rPr>
              <a:t>Во первых, необходимо сообщить знакомому о возможном взломе или подделке его профиля. </a:t>
            </a:r>
            <a:endParaRPr lang="en-US" b="0" dirty="0">
              <a:solidFill>
                <a:srgbClr val="002060"/>
              </a:solidFill>
            </a:endParaRPr>
          </a:p>
          <a:p>
            <a:pPr indent="358775" algn="just">
              <a:lnSpc>
                <a:spcPct val="90000"/>
              </a:lnSpc>
            </a:pPr>
            <a:r>
              <a:rPr lang="ru-RU" b="0" dirty="0">
                <a:solidFill>
                  <a:srgbClr val="002060"/>
                </a:solidFill>
              </a:rPr>
              <a:t>Во вторых, нужно помнить твердо: никому и ни при каких условиях нельзя сообщать коды из СМС-сообщений, которые присылает банк. Тем более нельзя называть секретный CVC/CVV-код с обратной стороны карты.</a:t>
            </a:r>
            <a:endParaRPr lang="en-US" b="0" dirty="0">
              <a:solidFill>
                <a:srgbClr val="002060"/>
              </a:solidFill>
            </a:endParaRPr>
          </a:p>
          <a:p>
            <a:pPr indent="358775" algn="just">
              <a:lnSpc>
                <a:spcPct val="90000"/>
              </a:lnSpc>
            </a:pPr>
            <a:r>
              <a:rPr lang="ru-RU" b="0" dirty="0">
                <a:solidFill>
                  <a:srgbClr val="002060"/>
                </a:solidFill>
              </a:rPr>
              <a:t>В третьих, для покупок в интернете стоит использовать отдельную карту и не хранить на ней деньги — класть только ту сумму, которая необходима для покупки, прямо перед оплатой. </a:t>
            </a:r>
          </a:p>
        </p:txBody>
      </p:sp>
      <p:sp>
        <p:nvSpPr>
          <p:cNvPr id="4" name="Номер слайда 3"/>
          <p:cNvSpPr>
            <a:spLocks noGrp="1"/>
          </p:cNvSpPr>
          <p:nvPr>
            <p:ph type="sldNum" sz="quarter" idx="10"/>
          </p:nvPr>
        </p:nvSpPr>
        <p:spPr/>
        <p:txBody>
          <a:bodyPr/>
          <a:lstStyle/>
          <a:p>
            <a:fld id="{83064108-81BA-4CD1-9908-578DD1A29FAA}" type="slidenum">
              <a:rPr lang="ru-RU" smtClean="0"/>
              <a:t>15</a:t>
            </a:fld>
            <a:endParaRPr lang="ru-RU"/>
          </a:p>
        </p:txBody>
      </p:sp>
    </p:spTree>
    <p:extLst>
      <p:ext uri="{BB962C8B-B14F-4D97-AF65-F5344CB8AC3E}">
        <p14:creationId xmlns:p14="http://schemas.microsoft.com/office/powerpoint/2010/main" val="5292206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defRPr/>
            </a:pPr>
            <a:r>
              <a:rPr lang="ru-RU" sz="1200" b="0" dirty="0">
                <a:ln w="1905"/>
                <a:solidFill>
                  <a:srgbClr val="FF5050"/>
                </a:solidFill>
                <a:effectLst>
                  <a:innerShdw blurRad="69850" dist="43180" dir="5400000">
                    <a:srgbClr val="000000">
                      <a:alpha val="65000"/>
                    </a:srgbClr>
                  </a:innerShdw>
                </a:effectLst>
                <a:latin typeface="+mn-lt"/>
                <a:ea typeface="+mn-ea"/>
                <a:cs typeface="+mn-cs"/>
              </a:rPr>
              <a:t>КАК ОБЕЗОПАСИТЬ </a:t>
            </a:r>
            <a:r>
              <a:rPr lang="ru-RU" sz="1200" b="0" baseline="0" dirty="0">
                <a:ln w="1905"/>
                <a:solidFill>
                  <a:srgbClr val="FF5050"/>
                </a:solidFill>
                <a:effectLst>
                  <a:innerShdw blurRad="69850" dist="43180" dir="5400000">
                    <a:srgbClr val="000000">
                      <a:alpha val="65000"/>
                    </a:srgbClr>
                  </a:innerShdw>
                </a:effectLst>
                <a:latin typeface="+mn-lt"/>
                <a:ea typeface="+mn-ea"/>
                <a:cs typeface="+mn-cs"/>
              </a:rPr>
              <a:t> С</a:t>
            </a:r>
            <a:r>
              <a:rPr lang="ru-RU" sz="1200" b="0" dirty="0">
                <a:ln w="1905"/>
                <a:solidFill>
                  <a:srgbClr val="FF5050"/>
                </a:solidFill>
                <a:effectLst>
                  <a:innerShdw blurRad="69850" dist="43180" dir="5400000">
                    <a:srgbClr val="000000">
                      <a:alpha val="65000"/>
                    </a:srgbClr>
                  </a:innerShdw>
                </a:effectLst>
                <a:latin typeface="+mn-lt"/>
                <a:ea typeface="+mn-ea"/>
                <a:cs typeface="+mn-cs"/>
              </a:rPr>
              <a:t>ЕБЯ ОТ СОЦИАЛЬНЫХ ИНЖЕНЕРОВ?</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b="0" dirty="0">
                <a:solidFill>
                  <a:schemeClr val="bg1"/>
                </a:solidFill>
              </a:rPr>
              <a:t>- Никому ни при каких обстоятельствах не сообщайте полные реквизиты банковской карты, включая трехзначный код с обратной стороны; а также ПИН-коды и пароли из СМС – сообщений от банка;</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b="0" dirty="0">
                <a:solidFill>
                  <a:schemeClr val="bg1"/>
                </a:solidFill>
              </a:rPr>
              <a:t>- Не переходите по сомнительным ссылкам из сообщений;</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b="0" dirty="0">
                <a:solidFill>
                  <a:schemeClr val="bg1"/>
                </a:solidFill>
              </a:rPr>
              <a:t>- </a:t>
            </a:r>
            <a:r>
              <a:rPr lang="ru-RU" sz="1200" b="0" kern="100" dirty="0">
                <a:solidFill>
                  <a:schemeClr val="bg1"/>
                </a:solidFill>
              </a:rPr>
              <a:t>Не</a:t>
            </a:r>
            <a:r>
              <a:rPr lang="ru-RU" sz="1200" b="0" dirty="0">
                <a:solidFill>
                  <a:schemeClr val="bg1"/>
                </a:solidFill>
              </a:rPr>
              <a:t> храните много денег на карте, которой расплачиваетесь в интернете;</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b="0" dirty="0">
                <a:solidFill>
                  <a:schemeClr val="bg1"/>
                </a:solidFill>
              </a:rPr>
              <a:t>- Получив внезапный звонок из какой-либо финансовой организации со срочным вопросом или предложением, положите трубку и позвоните туда сами;</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b="0" dirty="0">
                <a:solidFill>
                  <a:schemeClr val="bg1"/>
                </a:solidFill>
              </a:rPr>
              <a:t>- Не соглашайтесь сходу ни на какие «заманчивые предложения».</a:t>
            </a:r>
          </a:p>
          <a:p>
            <a:pPr marL="0" marR="0" indent="0" algn="l" defTabSz="914400" rtl="0" eaLnBrk="1" fontAlgn="auto" latinLnBrk="0" hangingPunct="1">
              <a:lnSpc>
                <a:spcPct val="100000"/>
              </a:lnSpc>
              <a:spcBef>
                <a:spcPts val="0"/>
              </a:spcBef>
              <a:spcAft>
                <a:spcPts val="0"/>
              </a:spcAft>
              <a:buClrTx/>
              <a:buSzTx/>
              <a:buFontTx/>
              <a:buNone/>
              <a:tabLst/>
              <a:defRPr/>
            </a:pPr>
            <a:endParaRPr lang="ru-RU" sz="1200" b="1" dirty="0">
              <a:solidFill>
                <a:schemeClr val="bg1"/>
              </a:solidFill>
            </a:endParaRPr>
          </a:p>
          <a:p>
            <a:pPr>
              <a:defRPr/>
            </a:pPr>
            <a:endParaRPr lang="ru-RU" sz="1200" b="1" dirty="0">
              <a:ln w="1905"/>
              <a:solidFill>
                <a:srgbClr val="FF5050"/>
              </a:solidFill>
              <a:effectLst>
                <a:innerShdw blurRad="69850" dist="43180" dir="5400000">
                  <a:srgbClr val="000000">
                    <a:alpha val="65000"/>
                  </a:srgbClr>
                </a:innerShdw>
              </a:effectLst>
              <a:latin typeface="+mn-lt"/>
              <a:ea typeface="+mn-ea"/>
              <a:cs typeface="+mn-cs"/>
            </a:endParaRPr>
          </a:p>
        </p:txBody>
      </p:sp>
      <p:sp>
        <p:nvSpPr>
          <p:cNvPr id="4" name="Номер слайда 3"/>
          <p:cNvSpPr>
            <a:spLocks noGrp="1"/>
          </p:cNvSpPr>
          <p:nvPr>
            <p:ph type="sldNum" sz="quarter" idx="10"/>
          </p:nvPr>
        </p:nvSpPr>
        <p:spPr/>
        <p:txBody>
          <a:bodyPr/>
          <a:lstStyle/>
          <a:p>
            <a:fld id="{83064108-81BA-4CD1-9908-578DD1A29FAA}" type="slidenum">
              <a:rPr lang="ru-RU" smtClean="0"/>
              <a:t>16</a:t>
            </a:fld>
            <a:endParaRPr lang="ru-RU"/>
          </a:p>
        </p:txBody>
      </p:sp>
    </p:spTree>
    <p:extLst>
      <p:ext uri="{BB962C8B-B14F-4D97-AF65-F5344CB8AC3E}">
        <p14:creationId xmlns:p14="http://schemas.microsoft.com/office/powerpoint/2010/main" val="11608683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a:solidFill>
                  <a:schemeClr val="tx1"/>
                </a:solidFill>
                <a:effectLst/>
                <a:latin typeface="+mn-lt"/>
                <a:ea typeface="+mn-ea"/>
                <a:cs typeface="+mn-cs"/>
              </a:rPr>
              <a:t>Еще одним распространенным видом </a:t>
            </a:r>
            <a:r>
              <a:rPr lang="ru-RU" sz="1200" kern="1200" dirty="0" err="1">
                <a:solidFill>
                  <a:schemeClr val="tx1"/>
                </a:solidFill>
                <a:effectLst/>
                <a:latin typeface="+mn-lt"/>
                <a:ea typeface="+mn-ea"/>
                <a:cs typeface="+mn-cs"/>
              </a:rPr>
              <a:t>киберпреступлений</a:t>
            </a:r>
            <a:r>
              <a:rPr lang="ru-RU" sz="1200" kern="1200" dirty="0">
                <a:solidFill>
                  <a:schemeClr val="tx1"/>
                </a:solidFill>
                <a:effectLst/>
                <a:latin typeface="+mn-lt"/>
                <a:ea typeface="+mn-ea"/>
                <a:cs typeface="+mn-cs"/>
              </a:rPr>
              <a:t>, который мы сегодня разберем, является мошенничество с банковскими картами. </a:t>
            </a:r>
          </a:p>
          <a:p>
            <a:r>
              <a:rPr lang="ru-RU" sz="1200" kern="1200" dirty="0">
                <a:solidFill>
                  <a:schemeClr val="tx1"/>
                </a:solidFill>
                <a:effectLst/>
                <a:latin typeface="+mn-lt"/>
                <a:ea typeface="+mn-ea"/>
                <a:cs typeface="+mn-cs"/>
              </a:rPr>
              <a:t>Наверняка, у многих из вас есть своя банковская карта куда приходит зарплата.</a:t>
            </a:r>
          </a:p>
          <a:p>
            <a:r>
              <a:rPr lang="ru-RU" sz="1200" kern="1200" dirty="0">
                <a:solidFill>
                  <a:schemeClr val="tx1"/>
                </a:solidFill>
                <a:effectLst/>
                <a:latin typeface="+mn-lt"/>
                <a:ea typeface="+mn-ea"/>
                <a:cs typeface="+mn-cs"/>
              </a:rPr>
              <a:t>По своей сути банковская карта – это ключ к вашему счету в банке. Спереди на ней указан ее номер, срок действия и имя владельца. Задняя сторона содержит код верификации CVV или CVC. Верификация – это по-простому подтверждение подлинности. </a:t>
            </a:r>
          </a:p>
          <a:p>
            <a:r>
              <a:rPr lang="ru-RU" sz="1200" kern="1200" dirty="0">
                <a:solidFill>
                  <a:schemeClr val="tx1"/>
                </a:solidFill>
                <a:effectLst/>
                <a:latin typeface="+mn-lt"/>
                <a:ea typeface="+mn-ea"/>
                <a:cs typeface="+mn-cs"/>
              </a:rPr>
              <a:t>На чипе и магнитной ленте карты записаны следующие данные - копия того, что указано на карте (ФИО, № карты, срок действия).</a:t>
            </a:r>
          </a:p>
          <a:p>
            <a:r>
              <a:rPr lang="ru-RU" sz="1200" kern="1200" dirty="0">
                <a:solidFill>
                  <a:schemeClr val="tx1"/>
                </a:solidFill>
                <a:effectLst/>
                <a:latin typeface="+mn-lt"/>
                <a:ea typeface="+mn-ea"/>
                <a:cs typeface="+mn-cs"/>
              </a:rPr>
              <a:t>Для того, чтобы банкомат понял, что перед ним оригинальная карта, а не записанная болванка, на ней присутствуют еще несколько элементов безопасности – это название банка-эмитента (который выпустил карту), логотип платежной системы (например, </a:t>
            </a:r>
            <a:r>
              <a:rPr lang="ru-RU" sz="1200" kern="1200" dirty="0" err="1">
                <a:solidFill>
                  <a:schemeClr val="tx1"/>
                </a:solidFill>
                <a:effectLst/>
                <a:latin typeface="+mn-lt"/>
                <a:ea typeface="+mn-ea"/>
                <a:cs typeface="+mn-cs"/>
              </a:rPr>
              <a:t>мастеркард</a:t>
            </a:r>
            <a:r>
              <a:rPr lang="ru-RU" sz="1200" kern="1200" dirty="0">
                <a:solidFill>
                  <a:schemeClr val="tx1"/>
                </a:solidFill>
                <a:effectLst/>
                <a:latin typeface="+mn-lt"/>
                <a:ea typeface="+mn-ea"/>
                <a:cs typeface="+mn-cs"/>
              </a:rPr>
              <a:t>, виза или мир) и его голограмма.</a:t>
            </a:r>
          </a:p>
          <a:p>
            <a:endParaRPr lang="ru-RU" dirty="0"/>
          </a:p>
        </p:txBody>
      </p:sp>
      <p:sp>
        <p:nvSpPr>
          <p:cNvPr id="4" name="Номер слайда 3"/>
          <p:cNvSpPr>
            <a:spLocks noGrp="1"/>
          </p:cNvSpPr>
          <p:nvPr>
            <p:ph type="sldNum" sz="quarter" idx="10"/>
          </p:nvPr>
        </p:nvSpPr>
        <p:spPr/>
        <p:txBody>
          <a:bodyPr/>
          <a:lstStyle/>
          <a:p>
            <a:fld id="{83064108-81BA-4CD1-9908-578DD1A29FAA}" type="slidenum">
              <a:rPr lang="ru-RU" smtClean="0"/>
              <a:t>17</a:t>
            </a:fld>
            <a:endParaRPr lang="ru-RU"/>
          </a:p>
        </p:txBody>
      </p:sp>
    </p:spTree>
    <p:extLst>
      <p:ext uri="{BB962C8B-B14F-4D97-AF65-F5344CB8AC3E}">
        <p14:creationId xmlns:p14="http://schemas.microsoft.com/office/powerpoint/2010/main" val="42629566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a:solidFill>
                  <a:schemeClr val="tx1"/>
                </a:solidFill>
                <a:effectLst/>
                <a:latin typeface="+mn-lt"/>
                <a:ea typeface="+mn-ea"/>
                <a:cs typeface="+mn-cs"/>
              </a:rPr>
              <a:t>В настоящее время все чаще можно видеть банковские карты, которые поддерживают бесконтактную технологию оплаты. </a:t>
            </a:r>
          </a:p>
          <a:p>
            <a:r>
              <a:rPr lang="ru-RU" sz="1200" kern="1200" dirty="0">
                <a:solidFill>
                  <a:schemeClr val="tx1"/>
                </a:solidFill>
                <a:effectLst/>
                <a:latin typeface="+mn-lt"/>
                <a:ea typeface="+mn-ea"/>
                <a:cs typeface="+mn-cs"/>
              </a:rPr>
              <a:t>Такие карты имеют значок на лицевой стороне, похожий на </a:t>
            </a:r>
            <a:r>
              <a:rPr lang="ru-RU" sz="1200" kern="1200" dirty="0" err="1">
                <a:solidFill>
                  <a:schemeClr val="tx1"/>
                </a:solidFill>
                <a:effectLst/>
                <a:latin typeface="+mn-lt"/>
                <a:ea typeface="+mn-ea"/>
                <a:cs typeface="+mn-cs"/>
              </a:rPr>
              <a:t>WiFi</a:t>
            </a:r>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Расплачиваясь за товар или услугу, карту можно не доставать из кармана или кошелька и не показывать продавцу. Есть один недостаток: карту могут украсть и ею пользоваться.</a:t>
            </a:r>
          </a:p>
          <a:p>
            <a:r>
              <a:rPr lang="ru-RU" sz="1200" kern="1200" dirty="0">
                <a:solidFill>
                  <a:schemeClr val="tx1"/>
                </a:solidFill>
                <a:effectLst/>
                <a:latin typeface="+mn-lt"/>
                <a:ea typeface="+mn-ea"/>
                <a:cs typeface="+mn-cs"/>
              </a:rPr>
              <a:t>Чтобы не было случайностей, и чтобы мошенники не могли воспользоваться всеми средствами на карте в случае ее кражи, необходимо установить суточный лимит, например, 1000 рублей. И обязательно подключить смс-уведомления!</a:t>
            </a:r>
          </a:p>
          <a:p>
            <a:endParaRPr lang="ru-RU" dirty="0"/>
          </a:p>
        </p:txBody>
      </p:sp>
      <p:sp>
        <p:nvSpPr>
          <p:cNvPr id="4" name="Номер слайда 3"/>
          <p:cNvSpPr>
            <a:spLocks noGrp="1"/>
          </p:cNvSpPr>
          <p:nvPr>
            <p:ph type="sldNum" sz="quarter" idx="10"/>
          </p:nvPr>
        </p:nvSpPr>
        <p:spPr/>
        <p:txBody>
          <a:bodyPr/>
          <a:lstStyle/>
          <a:p>
            <a:fld id="{83064108-81BA-4CD1-9908-578DD1A29FAA}" type="slidenum">
              <a:rPr lang="ru-RU" smtClean="0"/>
              <a:t>18</a:t>
            </a:fld>
            <a:endParaRPr lang="ru-RU"/>
          </a:p>
        </p:txBody>
      </p:sp>
    </p:spTree>
    <p:extLst>
      <p:ext uri="{BB962C8B-B14F-4D97-AF65-F5344CB8AC3E}">
        <p14:creationId xmlns:p14="http://schemas.microsoft.com/office/powerpoint/2010/main" val="42149622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effectLst/>
                <a:latin typeface="+mn-lt"/>
                <a:ea typeface="+mn-ea"/>
                <a:cs typeface="+mn-cs"/>
              </a:rPr>
              <a:t>Чтобы получить доступ к вашим данным мошенники устанавливают на банковских или </a:t>
            </a:r>
            <a:r>
              <a:rPr lang="en-US" sz="1200" kern="1200" dirty="0">
                <a:solidFill>
                  <a:schemeClr val="tx1"/>
                </a:solidFill>
                <a:effectLst/>
                <a:latin typeface="+mn-lt"/>
                <a:ea typeface="+mn-ea"/>
                <a:cs typeface="+mn-cs"/>
              </a:rPr>
              <a:t>POS</a:t>
            </a:r>
            <a:r>
              <a:rPr lang="ru-RU" sz="1200" kern="1200" dirty="0">
                <a:solidFill>
                  <a:schemeClr val="tx1"/>
                </a:solidFill>
                <a:effectLst/>
                <a:latin typeface="+mn-lt"/>
                <a:ea typeface="+mn-ea"/>
                <a:cs typeface="+mn-cs"/>
              </a:rPr>
              <a:t>-терминалах в торговых точках специальные устройства, которые считывают информацию с ваших карт. Эти устройства называются СКИММИРЫ – от английского слова «Быстро просматривать».</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b="1" kern="1200" dirty="0" err="1">
                <a:solidFill>
                  <a:schemeClr val="tx1"/>
                </a:solidFill>
                <a:effectLst/>
                <a:latin typeface="+mn-lt"/>
                <a:ea typeface="+mn-ea"/>
                <a:cs typeface="+mn-cs"/>
              </a:rPr>
              <a:t>Скимминг</a:t>
            </a:r>
            <a:r>
              <a:rPr lang="ru-RU" sz="1200" kern="1200" dirty="0">
                <a:solidFill>
                  <a:schemeClr val="tx1"/>
                </a:solidFill>
                <a:effectLst/>
                <a:latin typeface="+mn-lt"/>
                <a:ea typeface="+mn-ea"/>
                <a:cs typeface="+mn-cs"/>
              </a:rPr>
              <a:t> – вид мошенничества, при котором третьи лица завладевают электронными данными карты и </a:t>
            </a:r>
            <a:r>
              <a:rPr lang="en-US" sz="1200" kern="1200" dirty="0">
                <a:solidFill>
                  <a:schemeClr val="tx1"/>
                </a:solidFill>
                <a:effectLst/>
                <a:latin typeface="+mn-lt"/>
                <a:ea typeface="+mn-ea"/>
                <a:cs typeface="+mn-cs"/>
              </a:rPr>
              <a:t>PIN</a:t>
            </a:r>
            <a:r>
              <a:rPr lang="ru-RU" sz="1200" kern="1200" dirty="0">
                <a:solidFill>
                  <a:schemeClr val="tx1"/>
                </a:solidFill>
                <a:effectLst/>
                <a:latin typeface="+mn-lt"/>
                <a:ea typeface="+mn-ea"/>
                <a:cs typeface="+mn-cs"/>
              </a:rPr>
              <a:t>-кодом с помощью технических приборов, расположенных на банкомате (накладная клавиатура, накладка на </a:t>
            </a:r>
            <a:r>
              <a:rPr lang="ru-RU" sz="1200" kern="1200" dirty="0" err="1">
                <a:solidFill>
                  <a:schemeClr val="tx1"/>
                </a:solidFill>
                <a:effectLst/>
                <a:latin typeface="+mn-lt"/>
                <a:ea typeface="+mn-ea"/>
                <a:cs typeface="+mn-cs"/>
              </a:rPr>
              <a:t>картоприемник</a:t>
            </a:r>
            <a:r>
              <a:rPr lang="ru-RU" sz="1200" kern="1200" dirty="0">
                <a:solidFill>
                  <a:schemeClr val="tx1"/>
                </a:solidFill>
                <a:effectLst/>
                <a:latin typeface="+mn-lt"/>
                <a:ea typeface="+mn-ea"/>
                <a:cs typeface="+mn-cs"/>
              </a:rPr>
              <a:t>,</a:t>
            </a:r>
            <a:r>
              <a:rPr lang="ru-RU" sz="1200" kern="1200" baseline="0" dirty="0">
                <a:solidFill>
                  <a:schemeClr val="tx1"/>
                </a:solidFill>
                <a:effectLst/>
                <a:latin typeface="+mn-lt"/>
                <a:ea typeface="+mn-ea"/>
                <a:cs typeface="+mn-cs"/>
              </a:rPr>
              <a:t> </a:t>
            </a:r>
            <a:r>
              <a:rPr lang="ru-RU" sz="1200" kern="1200" dirty="0">
                <a:solidFill>
                  <a:schemeClr val="tx1"/>
                </a:solidFill>
                <a:effectLst/>
                <a:latin typeface="+mn-lt"/>
                <a:ea typeface="+mn-ea"/>
                <a:cs typeface="+mn-cs"/>
              </a:rPr>
              <a:t>видеокамеру над клавиатурой  и прочее).</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effectLst/>
                <a:latin typeface="+mn-lt"/>
                <a:ea typeface="+mn-ea"/>
                <a:cs typeface="+mn-cs"/>
              </a:rPr>
              <a:t>Достаточно один раз воспользоваться таким банкоматом, и ваши деньги могут снять, перевести на несколько счетов и обналичить. </a:t>
            </a:r>
          </a:p>
          <a:p>
            <a:endParaRPr lang="ru-RU" dirty="0"/>
          </a:p>
        </p:txBody>
      </p:sp>
      <p:sp>
        <p:nvSpPr>
          <p:cNvPr id="4" name="Номер слайда 3"/>
          <p:cNvSpPr>
            <a:spLocks noGrp="1"/>
          </p:cNvSpPr>
          <p:nvPr>
            <p:ph type="sldNum" sz="quarter" idx="10"/>
          </p:nvPr>
        </p:nvSpPr>
        <p:spPr/>
        <p:txBody>
          <a:bodyPr/>
          <a:lstStyle/>
          <a:p>
            <a:fld id="{83064108-81BA-4CD1-9908-578DD1A29FAA}" type="slidenum">
              <a:rPr lang="ru-RU" smtClean="0"/>
              <a:t>19</a:t>
            </a:fld>
            <a:endParaRPr lang="ru-RU"/>
          </a:p>
        </p:txBody>
      </p:sp>
    </p:spTree>
    <p:extLst>
      <p:ext uri="{BB962C8B-B14F-4D97-AF65-F5344CB8AC3E}">
        <p14:creationId xmlns:p14="http://schemas.microsoft.com/office/powerpoint/2010/main" val="22116169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a:solidFill>
                  <a:schemeClr val="tx1"/>
                </a:solidFill>
                <a:effectLst/>
                <a:latin typeface="+mn-lt"/>
                <a:ea typeface="+mn-ea"/>
                <a:cs typeface="+mn-cs"/>
              </a:rPr>
              <a:t>     ДЛЯ ПЕРЕХОДА НА СЛЕДУЮЩИЙ СЛАЙД НЕОБХОДИМО НАЖАТЬ ПРАВУЮ КНОПКУ </a:t>
            </a:r>
            <a:r>
              <a:rPr lang="ru-RU" sz="1200" kern="1200" dirty="0" smtClean="0">
                <a:solidFill>
                  <a:schemeClr val="tx1"/>
                </a:solidFill>
                <a:effectLst/>
                <a:latin typeface="+mn-lt"/>
                <a:ea typeface="+mn-ea"/>
                <a:cs typeface="+mn-cs"/>
              </a:rPr>
              <a:t>МЫШКИ </a:t>
            </a:r>
            <a:r>
              <a:rPr lang="ru-RU" sz="1200" kern="1200" dirty="0">
                <a:solidFill>
                  <a:schemeClr val="tx1"/>
                </a:solidFill>
                <a:effectLst/>
                <a:latin typeface="+mn-lt"/>
                <a:ea typeface="+mn-ea"/>
                <a:cs typeface="+mn-cs"/>
              </a:rPr>
              <a:t>/СТРЕЛКА  ПЕРЕХОДА НА КЛАВИАТУРЕ.</a:t>
            </a:r>
            <a:endParaRPr lang="ru-RU" dirty="0"/>
          </a:p>
        </p:txBody>
      </p:sp>
      <p:sp>
        <p:nvSpPr>
          <p:cNvPr id="4" name="Номер слайда 3"/>
          <p:cNvSpPr>
            <a:spLocks noGrp="1"/>
          </p:cNvSpPr>
          <p:nvPr>
            <p:ph type="sldNum" sz="quarter" idx="10"/>
          </p:nvPr>
        </p:nvSpPr>
        <p:spPr/>
        <p:txBody>
          <a:bodyPr/>
          <a:lstStyle/>
          <a:p>
            <a:fld id="{83064108-81BA-4CD1-9908-578DD1A29FAA}" type="slidenum">
              <a:rPr lang="ru-RU" smtClean="0"/>
              <a:t>2</a:t>
            </a:fld>
            <a:endParaRPr lang="ru-RU"/>
          </a:p>
        </p:txBody>
      </p:sp>
    </p:spTree>
    <p:extLst>
      <p:ext uri="{BB962C8B-B14F-4D97-AF65-F5344CB8AC3E}">
        <p14:creationId xmlns:p14="http://schemas.microsoft.com/office/powerpoint/2010/main" val="13255706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effectLst/>
                <a:latin typeface="+mn-lt"/>
                <a:ea typeface="+mn-ea"/>
                <a:cs typeface="+mn-cs"/>
              </a:rPr>
              <a:t>Украсть данные вашей карты могут даже в кафе или магазине. Злоумышленником может оказаться продавец, который получит доступ к вашей карте хотя бы на пять секунд. Сфотографировав вашу карту, он сможет воспользоваться ей для расчетов в интернете (нужны номер карты, имя владельца, срок действия карты и номер CVC или CVV на оборотной стороне карты).</a:t>
            </a:r>
          </a:p>
          <a:p>
            <a:endParaRPr lang="ru-RU" dirty="0"/>
          </a:p>
        </p:txBody>
      </p:sp>
      <p:sp>
        <p:nvSpPr>
          <p:cNvPr id="4" name="Номер слайда 3"/>
          <p:cNvSpPr>
            <a:spLocks noGrp="1"/>
          </p:cNvSpPr>
          <p:nvPr>
            <p:ph type="sldNum" sz="quarter" idx="10"/>
          </p:nvPr>
        </p:nvSpPr>
        <p:spPr/>
        <p:txBody>
          <a:bodyPr/>
          <a:lstStyle/>
          <a:p>
            <a:fld id="{83064108-81BA-4CD1-9908-578DD1A29FAA}" type="slidenum">
              <a:rPr lang="ru-RU" smtClean="0"/>
              <a:t>20</a:t>
            </a:fld>
            <a:endParaRPr lang="ru-RU"/>
          </a:p>
        </p:txBody>
      </p:sp>
    </p:spTree>
    <p:extLst>
      <p:ext uri="{BB962C8B-B14F-4D97-AF65-F5344CB8AC3E}">
        <p14:creationId xmlns:p14="http://schemas.microsoft.com/office/powerpoint/2010/main" val="34419329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1" kern="1200" dirty="0">
                <a:solidFill>
                  <a:schemeClr val="tx1"/>
                </a:solidFill>
                <a:effectLst/>
                <a:latin typeface="+mn-lt"/>
                <a:ea typeface="+mn-ea"/>
                <a:cs typeface="+mn-cs"/>
              </a:rPr>
              <a:t>Как решить проблему?</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b="0" kern="1200" dirty="0">
                <a:solidFill>
                  <a:schemeClr val="tx1"/>
                </a:solidFill>
                <a:effectLst/>
                <a:latin typeface="+mn-lt"/>
                <a:ea typeface="+mn-ea"/>
                <a:cs typeface="+mn-cs"/>
              </a:rPr>
              <a:t>-  </a:t>
            </a:r>
            <a:r>
              <a:rPr lang="ru-RU" sz="1200" b="0" dirty="0">
                <a:solidFill>
                  <a:srgbClr val="17375E"/>
                </a:solidFill>
              </a:rPr>
              <a:t>Используйте банковскую карту только в тех местах, которые заслуживают доверия;</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b="0" kern="1200" dirty="0">
                <a:solidFill>
                  <a:srgbClr val="17375E"/>
                </a:solidFill>
                <a:effectLst/>
                <a:latin typeface="+mn-lt"/>
                <a:ea typeface="+mn-ea"/>
                <a:cs typeface="+mn-cs"/>
              </a:rPr>
              <a:t>-  </a:t>
            </a:r>
            <a:r>
              <a:rPr lang="ru-RU" sz="1200" b="0" dirty="0">
                <a:solidFill>
                  <a:srgbClr val="17375E"/>
                </a:solidFill>
              </a:rPr>
              <a:t>Осмотрите банкомат. На нем не должно быть посторонних предметов;</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b="0" dirty="0">
                <a:solidFill>
                  <a:srgbClr val="17375E"/>
                </a:solidFill>
              </a:rPr>
              <a:t>-  Осмотрите банкомат. На нем не должно быть посторонних предметов;</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ru-RU" sz="1200" b="0" dirty="0">
                <a:solidFill>
                  <a:srgbClr val="17375E"/>
                </a:solidFill>
              </a:rPr>
              <a:t>Набирая ПИН-код, прикрывайте клавиатуру рукой;</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ru-RU" sz="1200" b="0" dirty="0">
                <a:solidFill>
                  <a:srgbClr val="17375E"/>
                </a:solidFill>
              </a:rPr>
              <a:t>При наборе ПИН-кода вводимые цифры не должны отображаться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ru-RU" sz="1200" b="0" dirty="0">
                <a:solidFill>
                  <a:srgbClr val="17375E"/>
                </a:solidFill>
              </a:rPr>
              <a:t>Не теряйте карту из виду (в магазине, кафе);</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ru-RU" sz="1200" b="0" dirty="0">
                <a:solidFill>
                  <a:srgbClr val="17375E"/>
                </a:solidFill>
              </a:rPr>
              <a:t>Подключите мобильный банк и СМС-уведомления;</a:t>
            </a:r>
          </a:p>
          <a:p>
            <a:pPr marL="0" marR="0" indent="0" algn="l" defTabSz="914400" rtl="0" eaLnBrk="1" fontAlgn="auto" latinLnBrk="0" hangingPunct="1">
              <a:lnSpc>
                <a:spcPct val="100000"/>
              </a:lnSpc>
              <a:spcBef>
                <a:spcPts val="0"/>
              </a:spcBef>
              <a:spcAft>
                <a:spcPts val="0"/>
              </a:spcAft>
              <a:buClrTx/>
              <a:buSzTx/>
              <a:buFontTx/>
              <a:buNone/>
              <a:tabLst/>
              <a:defRPr/>
            </a:pPr>
            <a:endParaRPr lang="ru-RU" sz="1200" b="1" dirty="0">
              <a:solidFill>
                <a:srgbClr val="17375E"/>
              </a:solidFill>
            </a:endParaRP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ru-RU" sz="1200" b="1" dirty="0">
              <a:solidFill>
                <a:srgbClr val="17375E"/>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u-RU" sz="1200" b="1" dirty="0">
              <a:solidFill>
                <a:srgbClr val="17375E"/>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u-RU" sz="1200" b="1" dirty="0">
              <a:solidFill>
                <a:srgbClr val="17375E"/>
              </a:solidFill>
            </a:endParaRPr>
          </a:p>
          <a:p>
            <a:endParaRPr lang="ru-RU" sz="1200" b="1" kern="1200" dirty="0">
              <a:solidFill>
                <a:schemeClr val="tx1"/>
              </a:solidFill>
              <a:effectLst/>
              <a:latin typeface="+mn-lt"/>
              <a:ea typeface="+mn-ea"/>
              <a:cs typeface="+mn-cs"/>
            </a:endParaRPr>
          </a:p>
          <a:p>
            <a:endParaRPr lang="ru-RU" sz="1200" kern="1200" dirty="0">
              <a:solidFill>
                <a:schemeClr val="tx1"/>
              </a:solidFill>
              <a:effectLst/>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83064108-81BA-4CD1-9908-578DD1A29FAA}" type="slidenum">
              <a:rPr lang="ru-RU" smtClean="0"/>
              <a:t>21</a:t>
            </a:fld>
            <a:endParaRPr lang="ru-RU"/>
          </a:p>
        </p:txBody>
      </p:sp>
    </p:spTree>
    <p:extLst>
      <p:ext uri="{BB962C8B-B14F-4D97-AF65-F5344CB8AC3E}">
        <p14:creationId xmlns:p14="http://schemas.microsoft.com/office/powerpoint/2010/main" val="2084288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a:solidFill>
                  <a:schemeClr val="tx1"/>
                </a:solidFill>
                <a:effectLst/>
                <a:latin typeface="+mn-lt"/>
                <a:ea typeface="+mn-ea"/>
                <a:cs typeface="+mn-cs"/>
              </a:rPr>
              <a:t>     ДЛЯ ПЕРЕХОДА НА СЛЕДУЮЩИЙ СЛАЙД НЕОБХОДИМО НАЖАТЬ ПРАВУЮ КНОПКУ </a:t>
            </a:r>
            <a:r>
              <a:rPr lang="ru-RU" sz="1200" kern="1200" dirty="0" smtClean="0">
                <a:solidFill>
                  <a:schemeClr val="tx1"/>
                </a:solidFill>
                <a:effectLst/>
                <a:latin typeface="+mn-lt"/>
                <a:ea typeface="+mn-ea"/>
                <a:cs typeface="+mn-cs"/>
              </a:rPr>
              <a:t>МЫШКИ </a:t>
            </a:r>
            <a:r>
              <a:rPr lang="ru-RU" sz="1200" kern="1200" dirty="0">
                <a:solidFill>
                  <a:schemeClr val="tx1"/>
                </a:solidFill>
                <a:effectLst/>
                <a:latin typeface="+mn-lt"/>
                <a:ea typeface="+mn-ea"/>
                <a:cs typeface="+mn-cs"/>
              </a:rPr>
              <a:t>/СТРЕЛКА  ПЕРЕХОДА НА КЛАВИАТУРЕ.</a:t>
            </a:r>
            <a:endParaRPr lang="ru-RU" dirty="0"/>
          </a:p>
        </p:txBody>
      </p:sp>
      <p:sp>
        <p:nvSpPr>
          <p:cNvPr id="4" name="Номер слайда 3"/>
          <p:cNvSpPr>
            <a:spLocks noGrp="1"/>
          </p:cNvSpPr>
          <p:nvPr>
            <p:ph type="sldNum" sz="quarter" idx="10"/>
          </p:nvPr>
        </p:nvSpPr>
        <p:spPr/>
        <p:txBody>
          <a:bodyPr/>
          <a:lstStyle/>
          <a:p>
            <a:fld id="{83064108-81BA-4CD1-9908-578DD1A29FAA}" type="slidenum">
              <a:rPr lang="ru-RU" smtClean="0"/>
              <a:t>3</a:t>
            </a:fld>
            <a:endParaRPr lang="ru-RU"/>
          </a:p>
        </p:txBody>
      </p:sp>
    </p:spTree>
    <p:extLst>
      <p:ext uri="{BB962C8B-B14F-4D97-AF65-F5344CB8AC3E}">
        <p14:creationId xmlns:p14="http://schemas.microsoft.com/office/powerpoint/2010/main" val="13255706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a:solidFill>
                  <a:schemeClr val="tx1"/>
                </a:solidFill>
                <a:effectLst/>
                <a:latin typeface="+mn-lt"/>
                <a:ea typeface="+mn-ea"/>
                <a:cs typeface="+mn-cs"/>
              </a:rPr>
              <a:t>Итак, существует ряд мошеннических действий, с которыми может столкнуться каждый из нас, о них мы и поговорим сегодня, а также узнаем, как же защитить себя от </a:t>
            </a:r>
            <a:r>
              <a:rPr lang="ru-RU" sz="1200" kern="1200" dirty="0" err="1">
                <a:solidFill>
                  <a:schemeClr val="tx1"/>
                </a:solidFill>
                <a:effectLst/>
                <a:latin typeface="+mn-lt"/>
                <a:ea typeface="+mn-ea"/>
                <a:cs typeface="+mn-cs"/>
              </a:rPr>
              <a:t>кибермошенников</a:t>
            </a:r>
            <a:r>
              <a:rPr lang="ru-RU" sz="1200" kern="1200" dirty="0">
                <a:solidFill>
                  <a:schemeClr val="tx1"/>
                </a:solidFill>
                <a:effectLst/>
                <a:latin typeface="+mn-lt"/>
                <a:ea typeface="+mn-ea"/>
                <a:cs typeface="+mn-cs"/>
              </a:rPr>
              <a:t>, и что же делать, если мошенникам все же удалось украсть деньги.</a:t>
            </a:r>
          </a:p>
          <a:p>
            <a:r>
              <a:rPr lang="ru-RU" sz="1200" kern="1200" dirty="0">
                <a:solidFill>
                  <a:schemeClr val="tx1"/>
                </a:solidFill>
                <a:effectLst/>
                <a:latin typeface="+mn-lt"/>
                <a:ea typeface="+mn-ea"/>
                <a:cs typeface="+mn-cs"/>
              </a:rPr>
              <a:t>Цель нашей сегодняшней встречи – научиться распознавать мошенника, и понимать что делать, если Вас обманули.</a:t>
            </a:r>
          </a:p>
          <a:p>
            <a:r>
              <a:rPr lang="ru-RU" sz="1200" kern="1200" dirty="0">
                <a:solidFill>
                  <a:schemeClr val="tx1"/>
                </a:solidFill>
                <a:effectLst/>
                <a:latin typeface="+mn-lt"/>
                <a:ea typeface="+mn-ea"/>
                <a:cs typeface="+mn-cs"/>
              </a:rPr>
              <a:t> Мы остановимся на основных видах финансового</a:t>
            </a:r>
            <a:r>
              <a:rPr lang="ru-RU" sz="1200" kern="1200" baseline="0" dirty="0">
                <a:solidFill>
                  <a:schemeClr val="tx1"/>
                </a:solidFill>
                <a:effectLst/>
                <a:latin typeface="+mn-lt"/>
                <a:ea typeface="+mn-ea"/>
                <a:cs typeface="+mn-cs"/>
              </a:rPr>
              <a:t> </a:t>
            </a:r>
            <a:r>
              <a:rPr lang="ru-RU" sz="1200" kern="1200" dirty="0">
                <a:solidFill>
                  <a:schemeClr val="tx1"/>
                </a:solidFill>
                <a:effectLst/>
                <a:latin typeface="+mn-lt"/>
                <a:ea typeface="+mn-ea"/>
                <a:cs typeface="+mn-cs"/>
              </a:rPr>
              <a:t>мошенничества:</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ru-RU" sz="1200" b="1" u="sng" kern="1200" dirty="0">
                <a:solidFill>
                  <a:srgbClr val="FF0000"/>
                </a:solidFill>
                <a:effectLst>
                  <a:outerShdw blurRad="38100" dist="38100" dir="2700000" algn="tl">
                    <a:srgbClr val="000000">
                      <a:alpha val="43137"/>
                    </a:srgbClr>
                  </a:outerShdw>
                </a:effectLst>
                <a:latin typeface="+mn-lt"/>
                <a:ea typeface="+mn-ea"/>
                <a:cs typeface="+mn-cs"/>
              </a:rPr>
              <a:t>Социальная </a:t>
            </a:r>
            <a:r>
              <a:rPr lang="ru-RU" sz="1200" b="1" u="sng" kern="1200" dirty="0" err="1">
                <a:solidFill>
                  <a:srgbClr val="FF0000"/>
                </a:solidFill>
                <a:effectLst>
                  <a:outerShdw blurRad="38100" dist="38100" dir="2700000" algn="tl">
                    <a:srgbClr val="000000">
                      <a:alpha val="43137"/>
                    </a:srgbClr>
                  </a:outerShdw>
                </a:effectLst>
                <a:latin typeface="+mn-lt"/>
                <a:ea typeface="+mn-ea"/>
                <a:cs typeface="+mn-cs"/>
              </a:rPr>
              <a:t>инженЕрия</a:t>
            </a:r>
            <a:r>
              <a:rPr lang="ru-RU" sz="1200" b="1" u="sng" kern="1200" baseline="0" dirty="0">
                <a:solidFill>
                  <a:srgbClr val="FF0000"/>
                </a:solidFill>
                <a:effectLst>
                  <a:outerShdw blurRad="38100" dist="38100" dir="2700000" algn="tl">
                    <a:srgbClr val="000000">
                      <a:alpha val="43137"/>
                    </a:srgbClr>
                  </a:outerShdw>
                </a:effectLst>
                <a:latin typeface="+mn-lt"/>
                <a:ea typeface="+mn-ea"/>
                <a:cs typeface="+mn-cs"/>
              </a:rPr>
              <a:t> -</a:t>
            </a:r>
            <a:r>
              <a:rPr lang="ru-RU" b="0" dirty="0">
                <a:solidFill>
                  <a:schemeClr val="tx2">
                    <a:lumMod val="75000"/>
                  </a:schemeClr>
                </a:solidFill>
              </a:rPr>
              <a:t>это махинации, которые совершают специалисты с помощью манипуляции другими людьми с целью совершения незаконных действий или разглашения конфиденциальной информации.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ru-RU" sz="1200" b="1" u="sng" kern="1200" dirty="0">
                <a:solidFill>
                  <a:schemeClr val="tx1"/>
                </a:solidFill>
                <a:effectLst/>
                <a:latin typeface="+mn-lt"/>
                <a:ea typeface="+mn-ea"/>
                <a:cs typeface="+mn-cs"/>
              </a:rPr>
              <a:t>Мошенничество</a:t>
            </a:r>
            <a:r>
              <a:rPr lang="ru-RU" sz="1200" b="1" u="sng" kern="1200" baseline="0" dirty="0">
                <a:solidFill>
                  <a:schemeClr val="tx1"/>
                </a:solidFill>
                <a:effectLst/>
                <a:latin typeface="+mn-lt"/>
                <a:ea typeface="+mn-ea"/>
                <a:cs typeface="+mn-cs"/>
              </a:rPr>
              <a:t> с банковскими картами </a:t>
            </a:r>
            <a:r>
              <a:rPr lang="ru-RU" sz="1200" b="0" u="none" kern="1200" baseline="0" dirty="0">
                <a:solidFill>
                  <a:schemeClr val="tx1"/>
                </a:solidFill>
                <a:effectLst/>
                <a:latin typeface="+mn-lt"/>
                <a:ea typeface="+mn-ea"/>
                <a:cs typeface="+mn-cs"/>
              </a:rPr>
              <a:t>-</a:t>
            </a:r>
            <a:r>
              <a:rPr lang="ru-RU" b="0" dirty="0">
                <a:solidFill>
                  <a:schemeClr val="tx2">
                    <a:lumMod val="75000"/>
                  </a:schemeClr>
                </a:solidFill>
              </a:rPr>
              <a:t>это махинации, при которых</a:t>
            </a:r>
            <a:r>
              <a:rPr lang="ru-RU" b="0" baseline="0" dirty="0">
                <a:solidFill>
                  <a:schemeClr val="tx2">
                    <a:lumMod val="75000"/>
                  </a:schemeClr>
                </a:solidFill>
              </a:rPr>
              <a:t> третьи лица завладевают электронными данными карты и </a:t>
            </a:r>
            <a:r>
              <a:rPr lang="en-US" b="0" baseline="0" dirty="0">
                <a:solidFill>
                  <a:schemeClr val="tx2">
                    <a:lumMod val="75000"/>
                  </a:schemeClr>
                </a:solidFill>
              </a:rPr>
              <a:t>PIN</a:t>
            </a:r>
            <a:r>
              <a:rPr lang="ru-RU" b="0" baseline="0" dirty="0">
                <a:solidFill>
                  <a:schemeClr val="tx2">
                    <a:lumMod val="75000"/>
                  </a:schemeClr>
                </a:solidFill>
              </a:rPr>
              <a:t>-кодом  с помощью технических приборов.</a:t>
            </a:r>
          </a:p>
          <a:p>
            <a:r>
              <a:rPr lang="ru-RU" sz="1200" b="0" kern="1200" baseline="0" dirty="0">
                <a:solidFill>
                  <a:schemeClr val="tx2">
                    <a:lumMod val="75000"/>
                  </a:schemeClr>
                </a:solidFill>
                <a:effectLst/>
                <a:latin typeface="+mn-lt"/>
                <a:ea typeface="+mn-ea"/>
                <a:cs typeface="+mn-cs"/>
              </a:rPr>
              <a:t>В этом разделе мы с вами еще рассмотрим мошенничество </a:t>
            </a:r>
            <a:r>
              <a:rPr lang="ru-RU" sz="1200" b="1" dirty="0">
                <a:solidFill>
                  <a:schemeClr val="tx2">
                    <a:lumMod val="75000"/>
                  </a:schemeClr>
                </a:solidFill>
                <a:latin typeface="+mn-lt"/>
                <a:ea typeface="+mn-ea"/>
                <a:cs typeface="+mn-cs"/>
              </a:rPr>
              <a:t>при использовании бесконтактных банковских карт.</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ru-RU"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83064108-81BA-4CD1-9908-578DD1A29FAA}" type="slidenum">
              <a:rPr lang="ru-RU" smtClean="0"/>
              <a:t>4</a:t>
            </a:fld>
            <a:endParaRPr lang="ru-RU"/>
          </a:p>
        </p:txBody>
      </p:sp>
    </p:spTree>
    <p:extLst>
      <p:ext uri="{BB962C8B-B14F-4D97-AF65-F5344CB8AC3E}">
        <p14:creationId xmlns:p14="http://schemas.microsoft.com/office/powerpoint/2010/main" val="11005897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nSpc>
                <a:spcPct val="90000"/>
              </a:lnSpc>
              <a:spcBef>
                <a:spcPct val="0"/>
              </a:spcBef>
            </a:pPr>
            <a:r>
              <a:rPr lang="ru-RU" sz="1200" kern="1200" baseline="0" dirty="0">
                <a:solidFill>
                  <a:schemeClr val="tx1"/>
                </a:solidFill>
                <a:effectLst/>
                <a:latin typeface="+mn-lt"/>
                <a:ea typeface="+mn-ea"/>
                <a:cs typeface="+mn-cs"/>
              </a:rPr>
              <a:t>Остановимся более подробней на видах социальной </a:t>
            </a:r>
            <a:r>
              <a:rPr lang="ru-RU" sz="1200" kern="1200" baseline="0" dirty="0" err="1">
                <a:solidFill>
                  <a:schemeClr val="tx1"/>
                </a:solidFill>
                <a:effectLst/>
                <a:latin typeface="+mn-lt"/>
                <a:ea typeface="+mn-ea"/>
                <a:cs typeface="+mn-cs"/>
              </a:rPr>
              <a:t>инжен</a:t>
            </a:r>
            <a:r>
              <a:rPr lang="ru-RU" sz="2800" b="1" kern="1200" baseline="0" dirty="0" err="1">
                <a:solidFill>
                  <a:srgbClr val="FF0000"/>
                </a:solidFill>
                <a:effectLst>
                  <a:outerShdw blurRad="38100" dist="38100" dir="2700000" algn="tl">
                    <a:srgbClr val="000000">
                      <a:alpha val="43137"/>
                    </a:srgbClr>
                  </a:outerShdw>
                </a:effectLst>
                <a:latin typeface="+mn-lt"/>
                <a:ea typeface="+mn-ea"/>
                <a:cs typeface="+mn-cs"/>
              </a:rPr>
              <a:t>Е</a:t>
            </a:r>
            <a:r>
              <a:rPr lang="ru-RU" sz="1200" kern="1200" baseline="0" dirty="0" err="1">
                <a:solidFill>
                  <a:schemeClr val="tx1"/>
                </a:solidFill>
                <a:effectLst/>
                <a:latin typeface="+mn-lt"/>
                <a:ea typeface="+mn-ea"/>
                <a:cs typeface="+mn-cs"/>
              </a:rPr>
              <a:t>рии</a:t>
            </a:r>
            <a:r>
              <a:rPr lang="ru-RU" sz="1200" kern="1200" baseline="0" dirty="0">
                <a:solidFill>
                  <a:schemeClr val="tx1"/>
                </a:solidFill>
                <a:effectLst/>
                <a:latin typeface="+mn-lt"/>
                <a:ea typeface="+mn-ea"/>
                <a:cs typeface="+mn-cs"/>
              </a:rPr>
              <a:t>.</a:t>
            </a:r>
          </a:p>
          <a:p>
            <a:pPr>
              <a:lnSpc>
                <a:spcPct val="90000"/>
              </a:lnSpc>
              <a:spcBef>
                <a:spcPct val="0"/>
              </a:spcBef>
            </a:pPr>
            <a:r>
              <a:rPr lang="ru-RU" sz="1200" kern="1200" baseline="0" dirty="0">
                <a:solidFill>
                  <a:schemeClr val="tx1"/>
                </a:solidFill>
                <a:effectLst/>
                <a:latin typeface="+mn-lt"/>
                <a:ea typeface="+mn-ea"/>
                <a:cs typeface="+mn-cs"/>
              </a:rPr>
              <a:t>Скорее всего многие из вас сталкивались с таким мошенничеством:</a:t>
            </a:r>
          </a:p>
          <a:p>
            <a:pPr marL="0" marR="0" indent="0" algn="l" defTabSz="914400" rtl="0" eaLnBrk="1" fontAlgn="auto" latinLnBrk="0" hangingPunct="1">
              <a:lnSpc>
                <a:spcPct val="90000"/>
              </a:lnSpc>
              <a:spcBef>
                <a:spcPct val="0"/>
              </a:spcBef>
              <a:spcAft>
                <a:spcPts val="0"/>
              </a:spcAft>
              <a:buClrTx/>
              <a:buSzTx/>
              <a:buFontTx/>
              <a:buNone/>
              <a:tabLst/>
              <a:defRPr/>
            </a:pPr>
            <a:r>
              <a:rPr lang="en-US" sz="1200" b="1" kern="1200" dirty="0">
                <a:solidFill>
                  <a:schemeClr val="tx1"/>
                </a:solidFill>
                <a:effectLst/>
                <a:latin typeface="+mn-lt"/>
                <a:ea typeface="+mn-ea"/>
                <a:cs typeface="+mn-cs"/>
              </a:rPr>
              <a:t>SMS</a:t>
            </a:r>
            <a:r>
              <a:rPr lang="ru-RU" sz="1200" b="1" kern="1200" dirty="0">
                <a:solidFill>
                  <a:schemeClr val="tx1"/>
                </a:solidFill>
                <a:effectLst/>
                <a:latin typeface="+mn-lt"/>
                <a:ea typeface="+mn-ea"/>
                <a:cs typeface="+mn-cs"/>
              </a:rPr>
              <a:t>-мошенничество</a:t>
            </a:r>
            <a:r>
              <a:rPr lang="ru-RU" sz="1200" kern="1200" dirty="0">
                <a:solidFill>
                  <a:schemeClr val="tx1"/>
                </a:solidFill>
                <a:effectLst/>
                <a:latin typeface="+mn-lt"/>
                <a:ea typeface="+mn-ea"/>
                <a:cs typeface="+mn-cs"/>
              </a:rPr>
              <a:t> – вид финансового мошенничества, при котором производится рассылка </a:t>
            </a:r>
            <a:r>
              <a:rPr lang="en-US" sz="1200" kern="1200" dirty="0">
                <a:solidFill>
                  <a:schemeClr val="tx1"/>
                </a:solidFill>
                <a:effectLst/>
                <a:latin typeface="+mn-lt"/>
                <a:ea typeface="+mn-ea"/>
                <a:cs typeface="+mn-cs"/>
              </a:rPr>
              <a:t>SMS</a:t>
            </a:r>
            <a:r>
              <a:rPr lang="ru-RU" sz="1200" kern="1200" dirty="0">
                <a:solidFill>
                  <a:schemeClr val="tx1"/>
                </a:solidFill>
                <a:effectLst/>
                <a:latin typeface="+mn-lt"/>
                <a:ea typeface="+mn-ea"/>
                <a:cs typeface="+mn-cs"/>
              </a:rPr>
              <a:t>-сообщений, содержащих ложную информацию и требующих совершить определенные финансовые операции.</a:t>
            </a:r>
          </a:p>
          <a:p>
            <a:pPr marL="0" marR="0" indent="0" algn="l" defTabSz="914400" rtl="0" eaLnBrk="1" fontAlgn="auto" latinLnBrk="0" hangingPunct="1">
              <a:lnSpc>
                <a:spcPct val="90000"/>
              </a:lnSpc>
              <a:spcBef>
                <a:spcPct val="0"/>
              </a:spcBef>
              <a:spcAft>
                <a:spcPts val="0"/>
              </a:spcAft>
              <a:buClrTx/>
              <a:buSzTx/>
              <a:buFontTx/>
              <a:buNone/>
              <a:tabLst/>
              <a:defRPr/>
            </a:pPr>
            <a:r>
              <a:rPr lang="ru-RU" sz="1200" b="1" kern="1200" baseline="0" dirty="0" err="1">
                <a:solidFill>
                  <a:schemeClr val="tx1"/>
                </a:solidFill>
                <a:effectLst/>
                <a:latin typeface="+mn-lt"/>
                <a:ea typeface="+mn-ea"/>
                <a:cs typeface="+mn-cs"/>
              </a:rPr>
              <a:t>Фишинг</a:t>
            </a:r>
            <a:r>
              <a:rPr lang="ru-RU" sz="1200" kern="1200" dirty="0">
                <a:solidFill>
                  <a:schemeClr val="tx1"/>
                </a:solidFill>
                <a:effectLst/>
                <a:latin typeface="+mn-lt"/>
                <a:ea typeface="+mn-ea"/>
                <a:cs typeface="+mn-cs"/>
              </a:rPr>
              <a:t> – вид Интернет-мошенничества, при котором от имени общеизвестных компаний жертве направляются письма по электронной почте с предложением перейти на  сайт компании, который внешне почти не отличим от оригинального сайта настоящей компании. На ложной странице сайта пользователю предлагается оставить свои платежные реквизиты, которые, в случае их введения, в дальнейшем используются мошенниками. Мошенничество обычно можно распознать по адресной строке, электронный адрес в которой не соответствует официальному электронному адресу компании.</a:t>
            </a:r>
          </a:p>
          <a:p>
            <a:pPr marL="0" marR="0" indent="0" algn="l" defTabSz="914400" rtl="0" eaLnBrk="1" fontAlgn="auto" latinLnBrk="0" hangingPunct="1">
              <a:lnSpc>
                <a:spcPct val="90000"/>
              </a:lnSpc>
              <a:spcBef>
                <a:spcPct val="0"/>
              </a:spcBef>
              <a:spcAft>
                <a:spcPts val="0"/>
              </a:spcAft>
              <a:buClrTx/>
              <a:buSzTx/>
              <a:buFontTx/>
              <a:buNone/>
              <a:tabLst/>
              <a:defRPr/>
            </a:pPr>
            <a:r>
              <a:rPr lang="ru-RU" sz="1200" b="1" kern="1200" dirty="0" err="1">
                <a:solidFill>
                  <a:schemeClr val="tx1"/>
                </a:solidFill>
                <a:effectLst/>
                <a:latin typeface="+mn-lt"/>
                <a:ea typeface="+mn-ea"/>
                <a:cs typeface="+mn-cs"/>
              </a:rPr>
              <a:t>Фарминг</a:t>
            </a:r>
            <a:r>
              <a:rPr lang="ru-RU" sz="1200" kern="1200" dirty="0">
                <a:solidFill>
                  <a:schemeClr val="tx1"/>
                </a:solidFill>
                <a:effectLst/>
                <a:latin typeface="+mn-lt"/>
                <a:ea typeface="+mn-ea"/>
                <a:cs typeface="+mn-cs"/>
              </a:rPr>
              <a:t> – вид Интернет-мошенничества, при котором с помощью специальных вредоносных программ</a:t>
            </a:r>
            <a:r>
              <a:rPr lang="ru-RU" sz="1200" kern="1200" baseline="0" dirty="0">
                <a:solidFill>
                  <a:schemeClr val="tx1"/>
                </a:solidFill>
                <a:effectLst/>
                <a:latin typeface="+mn-lt"/>
                <a:ea typeface="+mn-ea"/>
                <a:cs typeface="+mn-cs"/>
              </a:rPr>
              <a:t> </a:t>
            </a:r>
            <a:r>
              <a:rPr lang="ru-RU" sz="1200" kern="1200" dirty="0">
                <a:solidFill>
                  <a:schemeClr val="tx1"/>
                </a:solidFill>
                <a:effectLst/>
                <a:latin typeface="+mn-lt"/>
                <a:ea typeface="+mn-ea"/>
                <a:cs typeface="+mn-cs"/>
              </a:rPr>
              <a:t>пользователь  скрытно перенаправляется на сайт-клон общеизвестной компании, который внешне почти не отличим от оригинального сайта настоящей компании. На ложной странице сайта пользователю предлагается оставить свои платежные реквизиты, которые, в случае их введения, в дальнейшем используются мошенниками. Каких-либо особых отличий поддельного сайта от настоящего визуальными средствами обычно обнаружить невозможно.</a:t>
            </a:r>
          </a:p>
          <a:p>
            <a:r>
              <a:rPr lang="ru-RU" sz="1000" i="1" kern="1200" dirty="0">
                <a:solidFill>
                  <a:schemeClr val="tx1"/>
                </a:solidFill>
                <a:effectLst/>
                <a:latin typeface="+mn-lt"/>
                <a:ea typeface="+mn-ea"/>
                <a:cs typeface="+mn-cs"/>
              </a:rPr>
              <a:t>       </a:t>
            </a:r>
            <a:r>
              <a:rPr lang="ru-RU" sz="1000" i="1" kern="1200" dirty="0">
                <a:solidFill>
                  <a:schemeClr val="accent1">
                    <a:lumMod val="50000"/>
                  </a:schemeClr>
                </a:solidFill>
                <a:effectLst/>
                <a:latin typeface="+mn-lt"/>
                <a:ea typeface="+mn-ea"/>
                <a:cs typeface="+mn-cs"/>
              </a:rPr>
              <a:t>В классическом </a:t>
            </a:r>
            <a:r>
              <a:rPr lang="ru-RU" sz="1000" i="1" u="none" strike="noStrike" kern="1200" dirty="0" err="1">
                <a:solidFill>
                  <a:schemeClr val="accent1">
                    <a:lumMod val="50000"/>
                  </a:schemeClr>
                </a:solidFill>
                <a:effectLst/>
                <a:latin typeface="+mn-lt"/>
                <a:ea typeface="+mn-ea"/>
                <a:cs typeface="+mn-cs"/>
                <a:hlinkClick r:id="rId3" tooltip="Фишинг"/>
              </a:rPr>
              <a:t>фишинге</a:t>
            </a:r>
            <a:r>
              <a:rPr lang="ru-RU" sz="1000" i="1" kern="1200" dirty="0">
                <a:solidFill>
                  <a:schemeClr val="accent1">
                    <a:lumMod val="50000"/>
                  </a:schemeClr>
                </a:solidFill>
                <a:effectLst/>
                <a:latin typeface="+mn-lt"/>
                <a:ea typeface="+mn-ea"/>
                <a:cs typeface="+mn-cs"/>
              </a:rPr>
              <a:t> злоумышленник распространяет письма электронной почты среди пользователей </a:t>
            </a:r>
            <a:r>
              <a:rPr lang="ru-RU" sz="1000" i="1" u="none" strike="noStrike" kern="1200" dirty="0">
                <a:solidFill>
                  <a:schemeClr val="accent1">
                    <a:lumMod val="50000"/>
                  </a:schemeClr>
                </a:solidFill>
                <a:effectLst/>
                <a:latin typeface="+mn-lt"/>
                <a:ea typeface="+mn-ea"/>
                <a:cs typeface="+mn-cs"/>
                <a:hlinkClick r:id="rId4" tooltip="Социальная сеть"/>
              </a:rPr>
              <a:t>социальных сетей</a:t>
            </a:r>
            <a:r>
              <a:rPr lang="ru-RU" sz="1000" i="1" kern="1200" dirty="0">
                <a:solidFill>
                  <a:schemeClr val="accent1">
                    <a:lumMod val="50000"/>
                  </a:schemeClr>
                </a:solidFill>
                <a:effectLst/>
                <a:latin typeface="+mn-lt"/>
                <a:ea typeface="+mn-ea"/>
                <a:cs typeface="+mn-cs"/>
              </a:rPr>
              <a:t>, онлайн-банкинга, почтовых веб-сервисов, заманивая на поддельные сайты пользователей, ставших жертвой обмана, с целью получения их логинов и паролей. Многие пользователи, активно использующие современные веб-сервисы, не раз сталкивались с подобными случаями </a:t>
            </a:r>
            <a:r>
              <a:rPr lang="ru-RU" sz="1000" i="1" kern="1200" dirty="0" err="1">
                <a:solidFill>
                  <a:schemeClr val="accent1">
                    <a:lumMod val="50000"/>
                  </a:schemeClr>
                </a:solidFill>
                <a:effectLst/>
                <a:latin typeface="+mn-lt"/>
                <a:ea typeface="+mn-ea"/>
                <a:cs typeface="+mn-cs"/>
              </a:rPr>
              <a:t>фишинга</a:t>
            </a:r>
            <a:r>
              <a:rPr lang="ru-RU" sz="1000" i="1" kern="1200" dirty="0">
                <a:solidFill>
                  <a:schemeClr val="accent1">
                    <a:lumMod val="50000"/>
                  </a:schemeClr>
                </a:solidFill>
                <a:effectLst/>
                <a:latin typeface="+mn-lt"/>
                <a:ea typeface="+mn-ea"/>
                <a:cs typeface="+mn-cs"/>
              </a:rPr>
              <a:t> и проявляют осторожность к подозрительным сообщениям. В схеме классического </a:t>
            </a:r>
            <a:r>
              <a:rPr lang="ru-RU" sz="1000" i="1" kern="1200" dirty="0" err="1">
                <a:solidFill>
                  <a:schemeClr val="accent1">
                    <a:lumMod val="50000"/>
                  </a:schemeClr>
                </a:solidFill>
                <a:effectLst/>
                <a:latin typeface="+mn-lt"/>
                <a:ea typeface="+mn-ea"/>
                <a:cs typeface="+mn-cs"/>
              </a:rPr>
              <a:t>фишинга</a:t>
            </a:r>
            <a:r>
              <a:rPr lang="ru-RU" sz="1000" i="1" kern="1200" dirty="0">
                <a:solidFill>
                  <a:schemeClr val="accent1">
                    <a:lumMod val="50000"/>
                  </a:schemeClr>
                </a:solidFill>
                <a:effectLst/>
                <a:latin typeface="+mn-lt"/>
                <a:ea typeface="+mn-ea"/>
                <a:cs typeface="+mn-cs"/>
              </a:rPr>
              <a:t> основным «слабым» звеном, определяющим эффективность всей схемы, является зависимость от пользователя — поверит он </a:t>
            </a:r>
            <a:r>
              <a:rPr lang="ru-RU" sz="1000" i="1" kern="1200" dirty="0" err="1">
                <a:solidFill>
                  <a:schemeClr val="accent1">
                    <a:lumMod val="50000"/>
                  </a:schemeClr>
                </a:solidFill>
                <a:effectLst/>
                <a:latin typeface="+mn-lt"/>
                <a:ea typeface="+mn-ea"/>
                <a:cs typeface="+mn-cs"/>
              </a:rPr>
              <a:t>фишеру</a:t>
            </a:r>
            <a:r>
              <a:rPr lang="ru-RU" sz="1000" i="1" kern="1200" dirty="0">
                <a:solidFill>
                  <a:schemeClr val="accent1">
                    <a:lumMod val="50000"/>
                  </a:schemeClr>
                </a:solidFill>
                <a:effectLst/>
                <a:latin typeface="+mn-lt"/>
                <a:ea typeface="+mn-ea"/>
                <a:cs typeface="+mn-cs"/>
              </a:rPr>
              <a:t> или нет. При этом с течением времени повышается информированность пользователей о </a:t>
            </a:r>
            <a:r>
              <a:rPr lang="ru-RU" sz="1000" i="1" kern="1200" dirty="0" err="1">
                <a:solidFill>
                  <a:schemeClr val="accent1">
                    <a:lumMod val="50000"/>
                  </a:schemeClr>
                </a:solidFill>
                <a:effectLst/>
                <a:latin typeface="+mn-lt"/>
                <a:ea typeface="+mn-ea"/>
                <a:cs typeface="+mn-cs"/>
              </a:rPr>
              <a:t>фишинговых</a:t>
            </a:r>
            <a:r>
              <a:rPr lang="ru-RU" sz="1000" i="1" kern="1200" dirty="0">
                <a:solidFill>
                  <a:schemeClr val="accent1">
                    <a:lumMod val="50000"/>
                  </a:schemeClr>
                </a:solidFill>
                <a:effectLst/>
                <a:latin typeface="+mn-lt"/>
                <a:ea typeface="+mn-ea"/>
                <a:cs typeface="+mn-cs"/>
              </a:rPr>
              <a:t> атаках. Банки, социальные сети, прочие веб-службы предупреждают о разнообразных мошеннических приемах с использованием методов социальной инженерии. Все это снижает количество откликов в </a:t>
            </a:r>
            <a:r>
              <a:rPr lang="ru-RU" sz="1000" i="1" kern="1200" dirty="0" err="1">
                <a:solidFill>
                  <a:schemeClr val="accent1">
                    <a:lumMod val="50000"/>
                  </a:schemeClr>
                </a:solidFill>
                <a:effectLst/>
                <a:latin typeface="+mn-lt"/>
                <a:ea typeface="+mn-ea"/>
                <a:cs typeface="+mn-cs"/>
              </a:rPr>
              <a:t>фишинговой</a:t>
            </a:r>
            <a:r>
              <a:rPr lang="ru-RU" sz="1000" i="1" kern="1200" dirty="0">
                <a:solidFill>
                  <a:schemeClr val="accent1">
                    <a:lumMod val="50000"/>
                  </a:schemeClr>
                </a:solidFill>
                <a:effectLst/>
                <a:latin typeface="+mn-lt"/>
                <a:ea typeface="+mn-ea"/>
                <a:cs typeface="+mn-cs"/>
              </a:rPr>
              <a:t> схеме — все меньше пользователей удается завлечь обманным путём на поддельный сайт. Поэтому злоумышленники придумали механизм скрытого перенаправления пользователей на </a:t>
            </a:r>
            <a:r>
              <a:rPr lang="ru-RU" sz="1000" i="1" kern="1200" dirty="0" err="1">
                <a:solidFill>
                  <a:schemeClr val="accent1">
                    <a:lumMod val="50000"/>
                  </a:schemeClr>
                </a:solidFill>
                <a:effectLst/>
                <a:latin typeface="+mn-lt"/>
                <a:ea typeface="+mn-ea"/>
                <a:cs typeface="+mn-cs"/>
              </a:rPr>
              <a:t>фишинговые</a:t>
            </a:r>
            <a:r>
              <a:rPr lang="ru-RU" sz="1000" i="1" kern="1200" dirty="0">
                <a:solidFill>
                  <a:schemeClr val="accent1">
                    <a:lumMod val="50000"/>
                  </a:schemeClr>
                </a:solidFill>
                <a:effectLst/>
                <a:latin typeface="+mn-lt"/>
                <a:ea typeface="+mn-ea"/>
                <a:cs typeface="+mn-cs"/>
              </a:rPr>
              <a:t> сайты, получивший название </a:t>
            </a:r>
            <a:r>
              <a:rPr lang="ru-RU" sz="1000" i="1" kern="1200" dirty="0" err="1">
                <a:solidFill>
                  <a:schemeClr val="accent1">
                    <a:lumMod val="50000"/>
                  </a:schemeClr>
                </a:solidFill>
                <a:effectLst/>
                <a:latin typeface="+mn-lt"/>
                <a:ea typeface="+mn-ea"/>
                <a:cs typeface="+mn-cs"/>
              </a:rPr>
              <a:t>фарминга</a:t>
            </a:r>
            <a:r>
              <a:rPr lang="ru-RU" sz="1000" i="1" kern="1200" dirty="0">
                <a:solidFill>
                  <a:schemeClr val="accent1">
                    <a:lumMod val="50000"/>
                  </a:schemeClr>
                </a:solidFill>
                <a:effectLst/>
                <a:latin typeface="+mn-lt"/>
                <a:ea typeface="+mn-ea"/>
                <a:cs typeface="+mn-cs"/>
              </a:rPr>
              <a:t> («</a:t>
            </a:r>
            <a:r>
              <a:rPr lang="ru-RU" sz="1000" i="1" kern="1200" dirty="0" err="1">
                <a:solidFill>
                  <a:schemeClr val="accent1">
                    <a:lumMod val="50000"/>
                  </a:schemeClr>
                </a:solidFill>
                <a:effectLst/>
                <a:latin typeface="+mn-lt"/>
                <a:ea typeface="+mn-ea"/>
                <a:cs typeface="+mn-cs"/>
              </a:rPr>
              <a:t>pharming</a:t>
            </a:r>
            <a:r>
              <a:rPr lang="ru-RU" sz="1000" i="1" kern="1200" dirty="0">
                <a:solidFill>
                  <a:schemeClr val="accent1">
                    <a:lumMod val="50000"/>
                  </a:schemeClr>
                </a:solidFill>
                <a:effectLst/>
                <a:latin typeface="+mn-lt"/>
                <a:ea typeface="+mn-ea"/>
                <a:cs typeface="+mn-cs"/>
              </a:rPr>
              <a:t>» — производное от слов «</a:t>
            </a:r>
            <a:r>
              <a:rPr lang="ru-RU" sz="1000" i="1" kern="1200" dirty="0" err="1">
                <a:solidFill>
                  <a:schemeClr val="accent1">
                    <a:lumMod val="50000"/>
                  </a:schemeClr>
                </a:solidFill>
                <a:effectLst/>
                <a:latin typeface="+mn-lt"/>
                <a:ea typeface="+mn-ea"/>
                <a:cs typeface="+mn-cs"/>
              </a:rPr>
              <a:t>phishing</a:t>
            </a:r>
            <a:r>
              <a:rPr lang="ru-RU" sz="1000" i="1" kern="1200" dirty="0">
                <a:solidFill>
                  <a:schemeClr val="accent1">
                    <a:lumMod val="50000"/>
                  </a:schemeClr>
                </a:solidFill>
                <a:effectLst/>
                <a:latin typeface="+mn-lt"/>
                <a:ea typeface="+mn-ea"/>
                <a:cs typeface="+mn-cs"/>
              </a:rPr>
              <a:t>» и </a:t>
            </a:r>
            <a:r>
              <a:rPr lang="ru-RU" sz="1000" i="1" u="none" strike="noStrike" kern="1200" dirty="0">
                <a:solidFill>
                  <a:schemeClr val="accent1">
                    <a:lumMod val="50000"/>
                  </a:schemeClr>
                </a:solidFill>
                <a:effectLst/>
                <a:latin typeface="+mn-lt"/>
                <a:ea typeface="+mn-ea"/>
                <a:cs typeface="+mn-cs"/>
                <a:hlinkClick r:id="rId5" tooltip="Английский язык"/>
              </a:rPr>
              <a:t>англ.</a:t>
            </a:r>
            <a:r>
              <a:rPr lang="ru-RU" sz="1000" i="1" kern="1200" dirty="0">
                <a:solidFill>
                  <a:schemeClr val="accent1">
                    <a:lumMod val="50000"/>
                  </a:schemeClr>
                </a:solidFill>
                <a:effectLst/>
                <a:latin typeface="+mn-lt"/>
                <a:ea typeface="+mn-ea"/>
                <a:cs typeface="+mn-cs"/>
              </a:rPr>
              <a:t> «</a:t>
            </a:r>
            <a:r>
              <a:rPr lang="ru-RU" sz="1000" i="1" kern="1200" dirty="0" err="1">
                <a:solidFill>
                  <a:schemeClr val="accent1">
                    <a:lumMod val="50000"/>
                  </a:schemeClr>
                </a:solidFill>
                <a:effectLst/>
                <a:latin typeface="+mn-lt"/>
                <a:ea typeface="+mn-ea"/>
                <a:cs typeface="+mn-cs"/>
              </a:rPr>
              <a:t>farming</a:t>
            </a:r>
            <a:r>
              <a:rPr lang="ru-RU" sz="1000" i="1" kern="1200" dirty="0">
                <a:solidFill>
                  <a:schemeClr val="accent1">
                    <a:lumMod val="50000"/>
                  </a:schemeClr>
                </a:solidFill>
                <a:effectLst/>
                <a:latin typeface="+mn-lt"/>
                <a:ea typeface="+mn-ea"/>
                <a:cs typeface="+mn-cs"/>
              </a:rPr>
              <a:t>» — занятие сельским хозяйством, животноводством). Злоумышленник распространяет на компьютеры пользователей специальные вредоносные программы, которые после запуска на компьютере перенаправляют обращения к заданным сайтам на поддельные сайты. Таким образом, обеспечивается высокая скрытность атаки, а участие пользователя сведено к минимуму — достаточно дождаться, когда пользователь решит посетить интересующие злоумышленника сайты. Вредоносные программы, реализующие </a:t>
            </a:r>
            <a:r>
              <a:rPr lang="ru-RU" sz="1000" i="1" kern="1200" dirty="0" err="1">
                <a:solidFill>
                  <a:schemeClr val="accent1">
                    <a:lumMod val="50000"/>
                  </a:schemeClr>
                </a:solidFill>
                <a:effectLst/>
                <a:latin typeface="+mn-lt"/>
                <a:ea typeface="+mn-ea"/>
                <a:cs typeface="+mn-cs"/>
              </a:rPr>
              <a:t>фарминг</a:t>
            </a:r>
            <a:r>
              <a:rPr lang="ru-RU" sz="1000" i="1" kern="1200" dirty="0">
                <a:solidFill>
                  <a:schemeClr val="accent1">
                    <a:lumMod val="50000"/>
                  </a:schemeClr>
                </a:solidFill>
                <a:effectLst/>
                <a:latin typeface="+mn-lt"/>
                <a:ea typeface="+mn-ea"/>
                <a:cs typeface="+mn-cs"/>
              </a:rPr>
              <a:t>-атаку, используют два основных приема для скрытного перенаправления на поддельные сайты — манипулирование файлом HOSTS или изменением информации DNS.</a:t>
            </a:r>
          </a:p>
          <a:p>
            <a:pPr fontAlgn="base"/>
            <a:r>
              <a:rPr lang="ru-RU" sz="1200" b="1" i="1" kern="1200" dirty="0">
                <a:solidFill>
                  <a:schemeClr val="tx1"/>
                </a:solidFill>
                <a:effectLst/>
                <a:latin typeface="+mn-lt"/>
                <a:ea typeface="+mn-ea"/>
                <a:cs typeface="+mn-cs"/>
              </a:rPr>
              <a:t>Способов абсолютной защиты от </a:t>
            </a:r>
            <a:r>
              <a:rPr lang="ru-RU" sz="1200" b="1" i="1" kern="1200" dirty="0" err="1">
                <a:solidFill>
                  <a:schemeClr val="tx1"/>
                </a:solidFill>
                <a:effectLst/>
                <a:latin typeface="+mn-lt"/>
                <a:ea typeface="+mn-ea"/>
                <a:cs typeface="+mn-cs"/>
              </a:rPr>
              <a:t>фарминг</a:t>
            </a:r>
            <a:r>
              <a:rPr lang="ru-RU" sz="1200" b="1" i="1" kern="1200" dirty="0">
                <a:solidFill>
                  <a:schemeClr val="tx1"/>
                </a:solidFill>
                <a:effectLst/>
                <a:latin typeface="+mn-lt"/>
                <a:ea typeface="+mn-ea"/>
                <a:cs typeface="+mn-cs"/>
              </a:rPr>
              <a:t>-атак не существует, поэтому необходимо использовать профилактические меры:</a:t>
            </a:r>
          </a:p>
          <a:p>
            <a:pPr lvl="0" fontAlgn="base"/>
            <a:r>
              <a:rPr lang="ru-RU" sz="1200" b="1" i="1" kern="1200" dirty="0">
                <a:solidFill>
                  <a:schemeClr val="tx1"/>
                </a:solidFill>
                <a:effectLst/>
                <a:latin typeface="+mn-lt"/>
                <a:ea typeface="+mn-ea"/>
                <a:cs typeface="+mn-cs"/>
              </a:rPr>
              <a:t>Использовать и регулярно обновлять лицензионное антивирусное программное обеспечение.</a:t>
            </a:r>
          </a:p>
          <a:p>
            <a:pPr lvl="0" fontAlgn="base"/>
            <a:r>
              <a:rPr lang="ru-RU" sz="1200" b="1" i="1" kern="1200" dirty="0">
                <a:solidFill>
                  <a:schemeClr val="tx1"/>
                </a:solidFill>
                <a:effectLst/>
                <a:latin typeface="+mn-lt"/>
                <a:ea typeface="+mn-ea"/>
                <a:cs typeface="+mn-cs"/>
              </a:rPr>
              <a:t>Использовать защиту электронного почтового ящика (отключить предварительный просмотр).</a:t>
            </a:r>
          </a:p>
          <a:p>
            <a:pPr lvl="0" fontAlgn="base"/>
            <a:r>
              <a:rPr lang="ru-RU" sz="1200" b="1" i="1" kern="1200" dirty="0">
                <a:solidFill>
                  <a:schemeClr val="tx1"/>
                </a:solidFill>
                <a:effectLst/>
                <a:latin typeface="+mn-lt"/>
                <a:ea typeface="+mn-ea"/>
                <a:cs typeface="+mn-cs"/>
              </a:rPr>
              <a:t>Не открывать и не загружать вложения электронных писем от незнакомых и сомнительных адресатов.</a:t>
            </a:r>
          </a:p>
          <a:p>
            <a:endParaRPr lang="ru-RU" sz="1200" i="1" kern="1200" dirty="0">
              <a:solidFill>
                <a:schemeClr val="tx1"/>
              </a:solidFill>
              <a:effectLst/>
              <a:latin typeface="+mn-lt"/>
              <a:ea typeface="+mn-ea"/>
              <a:cs typeface="+mn-cs"/>
            </a:endParaRPr>
          </a:p>
          <a:p>
            <a:r>
              <a:rPr lang="ru-RU" sz="1200" b="1" i="1" kern="1200" dirty="0">
                <a:solidFill>
                  <a:schemeClr val="tx1"/>
                </a:solidFill>
                <a:effectLst/>
                <a:latin typeface="+mn-lt"/>
                <a:ea typeface="+mn-ea"/>
                <a:cs typeface="+mn-cs"/>
              </a:rPr>
              <a:t>Нигерийское письмо</a:t>
            </a:r>
            <a:r>
              <a:rPr lang="ru-RU" sz="1200" i="1" kern="1200" dirty="0">
                <a:solidFill>
                  <a:schemeClr val="tx1"/>
                </a:solidFill>
                <a:effectLst/>
                <a:latin typeface="+mn-lt"/>
                <a:ea typeface="+mn-ea"/>
                <a:cs typeface="+mn-cs"/>
              </a:rPr>
              <a:t> – </a:t>
            </a:r>
            <a:r>
              <a:rPr lang="ru-RU" sz="1200" i="0" kern="1200" dirty="0">
                <a:solidFill>
                  <a:schemeClr val="tx1"/>
                </a:solidFill>
                <a:effectLst/>
                <a:latin typeface="+mn-lt"/>
                <a:ea typeface="+mn-ea"/>
                <a:cs typeface="+mn-cs"/>
              </a:rPr>
              <a:t>распространенный вид мошенничества, который основан на массовой рассылке писем/ «писем счастья» (изначально в бумажной форме, затем в электронной) с обещаниями финансового характера (перечислить деньги, оставить наследство, совершить дарение) адресату с условием предварительного совершения определенных финансовых операций последним -</a:t>
            </a:r>
            <a:r>
              <a:rPr lang="ru-RU" sz="1200" i="0" kern="1200" baseline="0" dirty="0">
                <a:solidFill>
                  <a:schemeClr val="tx1"/>
                </a:solidFill>
                <a:effectLst/>
                <a:latin typeface="+mn-lt"/>
                <a:ea typeface="+mn-ea"/>
                <a:cs typeface="+mn-cs"/>
              </a:rPr>
              <a:t> буквально «мошенничество с предоплатой». </a:t>
            </a:r>
            <a:r>
              <a:rPr lang="ru-RU" sz="1200" i="0" kern="1200" dirty="0">
                <a:solidFill>
                  <a:schemeClr val="tx1"/>
                </a:solidFill>
                <a:effectLst/>
                <a:latin typeface="+mn-lt"/>
                <a:ea typeface="+mn-ea"/>
                <a:cs typeface="+mn-cs"/>
              </a:rPr>
              <a:t>Обещания финансового характера никогда не выполняются. Письма</a:t>
            </a:r>
            <a:r>
              <a:rPr lang="ru-RU" sz="1200" i="0" kern="1200" baseline="0" dirty="0">
                <a:solidFill>
                  <a:schemeClr val="tx1"/>
                </a:solidFill>
                <a:effectLst/>
                <a:latin typeface="+mn-lt"/>
                <a:ea typeface="+mn-ea"/>
                <a:cs typeface="+mn-cs"/>
              </a:rPr>
              <a:t> названы так потому, что особое распространение этот вид мошенничества получил в Нигерии.</a:t>
            </a:r>
            <a:endParaRPr lang="ru-RU" sz="1200" i="0" kern="1200" dirty="0">
              <a:solidFill>
                <a:schemeClr val="tx1"/>
              </a:solidFill>
              <a:effectLst/>
              <a:latin typeface="+mn-lt"/>
              <a:ea typeface="+mn-ea"/>
              <a:cs typeface="+mn-cs"/>
            </a:endParaRPr>
          </a:p>
          <a:p>
            <a:endParaRPr lang="ru-RU" sz="1200" i="1"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83064108-81BA-4CD1-9908-578DD1A29FAA}" type="slidenum">
              <a:rPr lang="ru-RU" smtClean="0"/>
              <a:t>5</a:t>
            </a:fld>
            <a:endParaRPr lang="ru-RU"/>
          </a:p>
        </p:txBody>
      </p:sp>
    </p:spTree>
    <p:extLst>
      <p:ext uri="{BB962C8B-B14F-4D97-AF65-F5344CB8AC3E}">
        <p14:creationId xmlns:p14="http://schemas.microsoft.com/office/powerpoint/2010/main" val="1100589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a:solidFill>
                  <a:schemeClr val="tx1"/>
                </a:solidFill>
                <a:effectLst/>
                <a:latin typeface="+mn-lt"/>
                <a:ea typeface="+mn-ea"/>
                <a:cs typeface="+mn-cs"/>
              </a:rPr>
              <a:t>В широком смысле социальные инженеры – это специалисты, которые умеют манипулировать другими людьми. Но обычно мы слышим о тех социальных инженерах, которые с помощью психологических приемов выманивают деньги или данные для доступа к чужому счету.</a:t>
            </a:r>
          </a:p>
          <a:p>
            <a:r>
              <a:rPr lang="ru-RU" sz="1200" kern="1200" dirty="0">
                <a:solidFill>
                  <a:schemeClr val="tx1"/>
                </a:solidFill>
                <a:effectLst/>
                <a:latin typeface="+mn-lt"/>
                <a:ea typeface="+mn-ea"/>
                <a:cs typeface="+mn-cs"/>
              </a:rPr>
              <a:t>Давайте разберем самые распространенные психологические уловки, которые используют мошенники</a:t>
            </a:r>
          </a:p>
          <a:p>
            <a:r>
              <a:rPr lang="ru-RU" sz="1200" b="1" kern="1200" dirty="0">
                <a:solidFill>
                  <a:schemeClr val="tx1"/>
                </a:solidFill>
                <a:effectLst/>
                <a:latin typeface="+mn-lt"/>
                <a:ea typeface="+mn-ea"/>
                <a:cs typeface="+mn-cs"/>
              </a:rPr>
              <a:t>Запугать потерей денег</a:t>
            </a:r>
          </a:p>
          <a:p>
            <a:r>
              <a:rPr lang="ru-RU" sz="1200" kern="1200" dirty="0">
                <a:solidFill>
                  <a:schemeClr val="tx1"/>
                </a:solidFill>
                <a:effectLst/>
                <a:latin typeface="+mn-lt"/>
                <a:ea typeface="+mn-ea"/>
                <a:cs typeface="+mn-cs"/>
              </a:rPr>
              <a:t>Вызвать страх – уже полдела для обманщика. Испуганный человек гораздо лучше поддается внушению. Например, мошенник звонит «из якобы службы безопасности банка» и сообщает, что по карте «прямо сейчас» проводится подозрительная операция.</a:t>
            </a:r>
          </a:p>
          <a:p>
            <a:r>
              <a:rPr lang="ru-RU" sz="1200" kern="1200" dirty="0">
                <a:solidFill>
                  <a:schemeClr val="tx1"/>
                </a:solidFill>
                <a:effectLst/>
                <a:latin typeface="+mn-lt"/>
                <a:ea typeface="+mn-ea"/>
                <a:cs typeface="+mn-cs"/>
              </a:rPr>
              <a:t>Растерянному «клиенту» предлагают срочно назвать трехзначный код с обратной стороны карты, чтобы отменить транзакцию. Или перевести деньги на некий «</a:t>
            </a:r>
            <a:r>
              <a:rPr lang="ru-RU" sz="1200" u="none" strike="noStrike" kern="1200" dirty="0">
                <a:solidFill>
                  <a:schemeClr val="tx1"/>
                </a:solidFill>
                <a:effectLst/>
                <a:latin typeface="+mn-lt"/>
                <a:ea typeface="+mn-ea"/>
                <a:cs typeface="+mn-cs"/>
                <a:hlinkClick r:id="rId3"/>
              </a:rPr>
              <a:t>безопасный счет</a:t>
            </a:r>
            <a:r>
              <a:rPr lang="ru-RU" sz="1200" kern="1200" dirty="0">
                <a:solidFill>
                  <a:schemeClr val="tx1"/>
                </a:solidFill>
                <a:effectLst/>
                <a:latin typeface="+mn-lt"/>
                <a:ea typeface="+mn-ea"/>
                <a:cs typeface="+mn-cs"/>
              </a:rPr>
              <a:t>».</a:t>
            </a:r>
          </a:p>
          <a:p>
            <a:r>
              <a:rPr lang="ru-RU" sz="1200" kern="1200" dirty="0">
                <a:solidFill>
                  <a:schemeClr val="tx1"/>
                </a:solidFill>
                <a:effectLst/>
                <a:latin typeface="+mn-lt"/>
                <a:ea typeface="+mn-ea"/>
                <a:cs typeface="+mn-cs"/>
              </a:rPr>
              <a:t>Если человек поддастся панике и выполнит инструкции «экспертов», то, не ведая того, он сам отправит все сбережения мошенникам.</a:t>
            </a:r>
          </a:p>
          <a:p>
            <a:r>
              <a:rPr lang="ru-RU" sz="1200" b="1" kern="1200" dirty="0">
                <a:solidFill>
                  <a:schemeClr val="tx1"/>
                </a:solidFill>
                <a:effectLst/>
                <a:latin typeface="+mn-lt"/>
                <a:ea typeface="+mn-ea"/>
                <a:cs typeface="+mn-cs"/>
              </a:rPr>
              <a:t>Использовать громкие информационные поводы</a:t>
            </a:r>
            <a:endParaRPr lang="ru-RU" sz="1200" kern="1200" dirty="0">
              <a:solidFill>
                <a:schemeClr val="tx1"/>
              </a:solidFill>
              <a:effectLst/>
              <a:latin typeface="+mn-lt"/>
              <a:ea typeface="+mn-ea"/>
              <a:cs typeface="+mn-cs"/>
            </a:endParaRPr>
          </a:p>
          <a:p>
            <a:r>
              <a:rPr lang="ru-RU" sz="1200" kern="1200" dirty="0">
                <a:solidFill>
                  <a:schemeClr val="tx1"/>
                </a:solidFill>
                <a:effectLst/>
                <a:latin typeface="+mn-lt"/>
                <a:ea typeface="+mn-ea"/>
                <a:cs typeface="+mn-cs"/>
              </a:rPr>
              <a:t>Мошенники активизируются на фоне различных катастроф, стихийных бедствий и эпидемий. Например, во время пандемии </a:t>
            </a:r>
            <a:r>
              <a:rPr lang="ru-RU" sz="1200" kern="1200" dirty="0" err="1">
                <a:solidFill>
                  <a:schemeClr val="tx1"/>
                </a:solidFill>
                <a:effectLst/>
                <a:latin typeface="+mn-lt"/>
                <a:ea typeface="+mn-ea"/>
                <a:cs typeface="+mn-cs"/>
              </a:rPr>
              <a:t>коронавируса</a:t>
            </a:r>
            <a:r>
              <a:rPr lang="ru-RU" sz="1200" kern="1200" dirty="0">
                <a:solidFill>
                  <a:schemeClr val="tx1"/>
                </a:solidFill>
                <a:effectLst/>
                <a:latin typeface="+mn-lt"/>
                <a:ea typeface="+mn-ea"/>
                <a:cs typeface="+mn-cs"/>
              </a:rPr>
              <a:t> обманщики собирают деньги «на разработку вакцины» </a:t>
            </a:r>
            <a:r>
              <a:rPr lang="ru-RU" sz="1200" u="none" strike="noStrike" kern="1200" dirty="0">
                <a:solidFill>
                  <a:schemeClr val="tx1"/>
                </a:solidFill>
                <a:effectLst/>
                <a:latin typeface="+mn-lt"/>
                <a:ea typeface="+mn-ea"/>
                <a:cs typeface="+mn-cs"/>
                <a:hlinkClick r:id="rId4"/>
              </a:rPr>
              <a:t>под видом Всемирной организации здравоохранения</a:t>
            </a:r>
            <a:r>
              <a:rPr lang="ru-RU" sz="1200" kern="1200" dirty="0">
                <a:solidFill>
                  <a:schemeClr val="tx1"/>
                </a:solidFill>
                <a:effectLst/>
                <a:latin typeface="+mn-lt"/>
                <a:ea typeface="+mn-ea"/>
                <a:cs typeface="+mn-cs"/>
              </a:rPr>
              <a:t>.</a:t>
            </a:r>
          </a:p>
          <a:p>
            <a:r>
              <a:rPr lang="ru-RU" sz="1200" kern="1200" dirty="0">
                <a:solidFill>
                  <a:schemeClr val="tx1"/>
                </a:solidFill>
                <a:effectLst/>
                <a:latin typeface="+mn-lt"/>
                <a:ea typeface="+mn-ea"/>
                <a:cs typeface="+mn-cs"/>
              </a:rPr>
              <a:t>От имени авиакомпаний предлагают «</a:t>
            </a:r>
            <a:r>
              <a:rPr lang="ru-RU" sz="1200" u="none" strike="noStrike" kern="1200" dirty="0">
                <a:solidFill>
                  <a:schemeClr val="tx1"/>
                </a:solidFill>
                <a:effectLst/>
                <a:latin typeface="+mn-lt"/>
                <a:ea typeface="+mn-ea"/>
                <a:cs typeface="+mn-cs"/>
                <a:hlinkClick r:id="rId5"/>
              </a:rPr>
              <a:t>компенсации» за отмененные рейсы</a:t>
            </a:r>
            <a:r>
              <a:rPr lang="ru-RU" sz="1200" kern="1200" dirty="0">
                <a:solidFill>
                  <a:schemeClr val="tx1"/>
                </a:solidFill>
                <a:effectLst/>
                <a:latin typeface="+mn-lt"/>
                <a:ea typeface="+mn-ea"/>
                <a:cs typeface="+mn-cs"/>
              </a:rPr>
              <a:t> в обмен на секретные данные банковской карты.</a:t>
            </a:r>
          </a:p>
          <a:p>
            <a:r>
              <a:rPr lang="ru-RU" sz="1200" kern="1200" dirty="0">
                <a:solidFill>
                  <a:schemeClr val="tx1"/>
                </a:solidFill>
                <a:effectLst/>
                <a:latin typeface="+mn-lt"/>
                <a:ea typeface="+mn-ea"/>
                <a:cs typeface="+mn-cs"/>
              </a:rPr>
              <a:t>Самые отчаянные наряжаются в защитные костюмы и идут по квартирам. Они сообщают людям о том, что у их соседей «положительный анализ на </a:t>
            </a:r>
            <a:r>
              <a:rPr lang="ru-RU" sz="1200" kern="1200" dirty="0" err="1">
                <a:solidFill>
                  <a:schemeClr val="tx1"/>
                </a:solidFill>
                <a:effectLst/>
                <a:latin typeface="+mn-lt"/>
                <a:ea typeface="+mn-ea"/>
                <a:cs typeface="+mn-cs"/>
              </a:rPr>
              <a:t>коронавирус</a:t>
            </a:r>
            <a:r>
              <a:rPr lang="ru-RU" sz="1200" kern="1200" dirty="0">
                <a:solidFill>
                  <a:schemeClr val="tx1"/>
                </a:solidFill>
                <a:effectLst/>
                <a:latin typeface="+mn-lt"/>
                <a:ea typeface="+mn-ea"/>
                <a:cs typeface="+mn-cs"/>
              </a:rPr>
              <a:t>». Поэтому им тоже стоит пройти тест – за умеренную плату. Результатов мазка можно ждать бесконечно долго, мошенников интересует только оплата их визита.</a:t>
            </a:r>
          </a:p>
          <a:p>
            <a:r>
              <a:rPr lang="ru-RU" sz="1200" b="1" kern="1200" dirty="0">
                <a:solidFill>
                  <a:schemeClr val="tx1"/>
                </a:solidFill>
                <a:effectLst/>
                <a:latin typeface="+mn-lt"/>
                <a:ea typeface="+mn-ea"/>
                <a:cs typeface="+mn-cs"/>
              </a:rPr>
              <a:t>Подделать телефонные номера, документы и сайты</a:t>
            </a:r>
          </a:p>
          <a:p>
            <a:r>
              <a:rPr lang="ru-RU" sz="1200" kern="1200" dirty="0">
                <a:solidFill>
                  <a:schemeClr val="tx1"/>
                </a:solidFill>
                <a:effectLst/>
                <a:latin typeface="+mn-lt"/>
                <a:ea typeface="+mn-ea"/>
                <a:cs typeface="+mn-cs"/>
              </a:rPr>
              <a:t>Часто трудно сразу догадаться, что имеешь дело с мошенниками. Они умеют виртуозно маскироваться:</a:t>
            </a:r>
          </a:p>
          <a:p>
            <a:pPr lvl="0"/>
            <a:r>
              <a:rPr lang="ru-RU" sz="1200" u="none" strike="noStrike" kern="1200" dirty="0">
                <a:solidFill>
                  <a:schemeClr val="tx1"/>
                </a:solidFill>
                <a:effectLst/>
                <a:latin typeface="+mn-lt"/>
                <a:ea typeface="+mn-ea"/>
                <a:cs typeface="+mn-cs"/>
                <a:hlinkClick r:id="rId6"/>
              </a:rPr>
              <a:t>Подменяют номер</a:t>
            </a:r>
            <a:r>
              <a:rPr lang="ru-RU" sz="1200" kern="1200" dirty="0">
                <a:solidFill>
                  <a:schemeClr val="tx1"/>
                </a:solidFill>
                <a:effectLst/>
                <a:latin typeface="+mn-lt"/>
                <a:ea typeface="+mn-ea"/>
                <a:cs typeface="+mn-cs"/>
              </a:rPr>
              <a:t>, с которого </a:t>
            </a:r>
            <a:r>
              <a:rPr lang="ru-RU" sz="1200" kern="1200" dirty="0" err="1">
                <a:solidFill>
                  <a:schemeClr val="tx1"/>
                </a:solidFill>
                <a:effectLst/>
                <a:latin typeface="+mn-lt"/>
                <a:ea typeface="+mn-ea"/>
                <a:cs typeface="+mn-cs"/>
              </a:rPr>
              <a:t>звонЯт</a:t>
            </a:r>
            <a:r>
              <a:rPr lang="ru-RU" sz="1200" kern="1200" dirty="0">
                <a:solidFill>
                  <a:schemeClr val="tx1"/>
                </a:solidFill>
                <a:effectLst/>
                <a:latin typeface="+mn-lt"/>
                <a:ea typeface="+mn-ea"/>
                <a:cs typeface="+mn-cs"/>
              </a:rPr>
              <a:t> или присылают сообщение. С помощью специального программного обеспечения им удается скрыть настоящий номер, а у вас на экране во время их звонка отображается, например, знакомый телефон банка.</a:t>
            </a:r>
          </a:p>
          <a:p>
            <a:pPr lvl="0"/>
            <a:r>
              <a:rPr lang="ru-RU" sz="1200" kern="1200" dirty="0">
                <a:solidFill>
                  <a:schemeClr val="tx1"/>
                </a:solidFill>
                <a:effectLst/>
                <a:latin typeface="+mn-lt"/>
                <a:ea typeface="+mn-ea"/>
                <a:cs typeface="+mn-cs"/>
              </a:rPr>
              <a:t>Подделывают документы: с помощью </a:t>
            </a:r>
            <a:r>
              <a:rPr lang="ru-RU" sz="1200" kern="1200" dirty="0" err="1">
                <a:solidFill>
                  <a:schemeClr val="tx1"/>
                </a:solidFill>
                <a:effectLst/>
                <a:latin typeface="+mn-lt"/>
                <a:ea typeface="+mn-ea"/>
                <a:cs typeface="+mn-cs"/>
              </a:rPr>
              <a:t>фотошопа</a:t>
            </a:r>
            <a:r>
              <a:rPr lang="ru-RU" sz="1200" kern="1200" dirty="0">
                <a:solidFill>
                  <a:schemeClr val="tx1"/>
                </a:solidFill>
                <a:effectLst/>
                <a:latin typeface="+mn-lt"/>
                <a:ea typeface="+mn-ea"/>
                <a:cs typeface="+mn-cs"/>
              </a:rPr>
              <a:t> преступники создают </a:t>
            </a:r>
            <a:r>
              <a:rPr lang="ru-RU" sz="1200" kern="1200" dirty="0" err="1">
                <a:solidFill>
                  <a:schemeClr val="tx1"/>
                </a:solidFill>
                <a:effectLst/>
                <a:latin typeface="+mn-lt"/>
                <a:ea typeface="+mn-ea"/>
                <a:cs typeface="+mn-cs"/>
              </a:rPr>
              <a:t>фейковые</a:t>
            </a:r>
            <a:r>
              <a:rPr lang="ru-RU" sz="1200" kern="1200" dirty="0">
                <a:solidFill>
                  <a:schemeClr val="tx1"/>
                </a:solidFill>
                <a:effectLst/>
                <a:latin typeface="+mn-lt"/>
                <a:ea typeface="+mn-ea"/>
                <a:cs typeface="+mn-cs"/>
              </a:rPr>
              <a:t> налоговые уведомления, квитанции о штрафах, </a:t>
            </a:r>
            <a:r>
              <a:rPr lang="ru-RU" sz="1200" u="none" strike="noStrike" kern="1200" dirty="0">
                <a:solidFill>
                  <a:schemeClr val="tx1"/>
                </a:solidFill>
                <a:effectLst/>
                <a:latin typeface="+mn-lt"/>
                <a:ea typeface="+mn-ea"/>
                <a:cs typeface="+mn-cs"/>
                <a:hlinkClick r:id="rId7"/>
              </a:rPr>
              <a:t>счета за квартиры</a:t>
            </a:r>
            <a:r>
              <a:rPr lang="ru-RU" sz="1200" kern="1200" dirty="0">
                <a:solidFill>
                  <a:schemeClr val="tx1"/>
                </a:solidFill>
                <a:effectLst/>
                <a:latin typeface="+mn-lt"/>
                <a:ea typeface="+mn-ea"/>
                <a:cs typeface="+mn-cs"/>
              </a:rPr>
              <a:t> и присылают их на домашний адрес, по СМС или электронной почте. Если человек оплатит такое уведомление, все деньги уйдут к мошенникам.</a:t>
            </a:r>
          </a:p>
          <a:p>
            <a:pPr lvl="0"/>
            <a:r>
              <a:rPr lang="ru-RU" sz="1200" kern="1200" dirty="0">
                <a:solidFill>
                  <a:schemeClr val="tx1"/>
                </a:solidFill>
                <a:effectLst/>
                <a:latin typeface="+mn-lt"/>
                <a:ea typeface="+mn-ea"/>
                <a:cs typeface="+mn-cs"/>
              </a:rPr>
              <a:t>Копируют </a:t>
            </a:r>
            <a:r>
              <a:rPr lang="ru-RU" sz="1200" u="none" strike="noStrike" kern="1200" dirty="0">
                <a:solidFill>
                  <a:schemeClr val="tx1"/>
                </a:solidFill>
                <a:effectLst/>
                <a:latin typeface="+mn-lt"/>
                <a:ea typeface="+mn-ea"/>
                <a:cs typeface="+mn-cs"/>
                <a:hlinkClick r:id="rId8"/>
              </a:rPr>
              <a:t>сайты банков</a:t>
            </a:r>
            <a:r>
              <a:rPr lang="ru-RU" sz="1200" kern="1200" dirty="0">
                <a:solidFill>
                  <a:schemeClr val="tx1"/>
                </a:solidFill>
                <a:effectLst/>
                <a:latin typeface="+mn-lt"/>
                <a:ea typeface="+mn-ea"/>
                <a:cs typeface="+mn-cs"/>
              </a:rPr>
              <a:t>, </a:t>
            </a:r>
            <a:r>
              <a:rPr lang="ru-RU" sz="1200" u="none" strike="noStrike" kern="1200" dirty="0" err="1">
                <a:solidFill>
                  <a:schemeClr val="tx1"/>
                </a:solidFill>
                <a:effectLst/>
                <a:latin typeface="+mn-lt"/>
                <a:ea typeface="+mn-ea"/>
                <a:cs typeface="+mn-cs"/>
                <a:hlinkClick r:id="rId9"/>
              </a:rPr>
              <a:t>микрофинансовых</a:t>
            </a:r>
            <a:r>
              <a:rPr lang="ru-RU" sz="1200" u="none" strike="noStrike" kern="1200" dirty="0">
                <a:solidFill>
                  <a:schemeClr val="tx1"/>
                </a:solidFill>
                <a:effectLst/>
                <a:latin typeface="+mn-lt"/>
                <a:ea typeface="+mn-ea"/>
                <a:cs typeface="+mn-cs"/>
                <a:hlinkClick r:id="rId9"/>
              </a:rPr>
              <a:t> организаций</a:t>
            </a:r>
            <a:r>
              <a:rPr lang="ru-RU" sz="1200" kern="1200" dirty="0">
                <a:solidFill>
                  <a:schemeClr val="tx1"/>
                </a:solidFill>
                <a:effectLst/>
                <a:latin typeface="+mn-lt"/>
                <a:ea typeface="+mn-ea"/>
                <a:cs typeface="+mn-cs"/>
              </a:rPr>
              <a:t>, </a:t>
            </a:r>
            <a:r>
              <a:rPr lang="ru-RU" sz="1200" u="none" strike="noStrike" kern="1200" dirty="0">
                <a:solidFill>
                  <a:schemeClr val="tx1"/>
                </a:solidFill>
                <a:effectLst/>
                <a:latin typeface="+mn-lt"/>
                <a:ea typeface="+mn-ea"/>
                <a:cs typeface="+mn-cs"/>
                <a:hlinkClick r:id="rId10"/>
              </a:rPr>
              <a:t>страховых компаний</a:t>
            </a:r>
            <a:r>
              <a:rPr lang="ru-RU" sz="1200" kern="1200" dirty="0">
                <a:solidFill>
                  <a:schemeClr val="tx1"/>
                </a:solidFill>
                <a:effectLst/>
                <a:latin typeface="+mn-lt"/>
                <a:ea typeface="+mn-ea"/>
                <a:cs typeface="+mn-cs"/>
              </a:rPr>
              <a:t>, популярных </a:t>
            </a:r>
            <a:r>
              <a:rPr lang="ru-RU" sz="1200" u="none" strike="noStrike" kern="1200" dirty="0">
                <a:solidFill>
                  <a:schemeClr val="tx1"/>
                </a:solidFill>
                <a:effectLst/>
                <a:latin typeface="+mn-lt"/>
                <a:ea typeface="+mn-ea"/>
                <a:cs typeface="+mn-cs"/>
                <a:hlinkClick r:id="rId11"/>
              </a:rPr>
              <a:t>онлайн-магазинов</a:t>
            </a:r>
            <a:r>
              <a:rPr lang="ru-RU" sz="1200" kern="1200" dirty="0">
                <a:solidFill>
                  <a:schemeClr val="tx1"/>
                </a:solidFill>
                <a:effectLst/>
                <a:latin typeface="+mn-lt"/>
                <a:ea typeface="+mn-ea"/>
                <a:cs typeface="+mn-cs"/>
              </a:rPr>
              <a:t>, а также </a:t>
            </a:r>
            <a:r>
              <a:rPr lang="ru-RU" sz="1200" u="none" strike="noStrike" kern="1200" dirty="0">
                <a:solidFill>
                  <a:schemeClr val="tx1"/>
                </a:solidFill>
                <a:effectLst/>
                <a:latin typeface="+mn-lt"/>
                <a:ea typeface="+mn-ea"/>
                <a:cs typeface="+mn-cs"/>
                <a:hlinkClick r:id="rId12"/>
              </a:rPr>
              <a:t>порталы объявлений</a:t>
            </a:r>
            <a:r>
              <a:rPr lang="ru-RU" sz="1200" kern="1200" dirty="0">
                <a:solidFill>
                  <a:schemeClr val="tx1"/>
                </a:solidFill>
                <a:effectLst/>
                <a:latin typeface="+mn-lt"/>
                <a:ea typeface="+mn-ea"/>
                <a:cs typeface="+mn-cs"/>
              </a:rPr>
              <a:t> и </a:t>
            </a:r>
            <a:r>
              <a:rPr lang="ru-RU" sz="1200" u="none" strike="noStrike" kern="1200" dirty="0">
                <a:solidFill>
                  <a:schemeClr val="tx1"/>
                </a:solidFill>
                <a:effectLst/>
                <a:latin typeface="+mn-lt"/>
                <a:ea typeface="+mn-ea"/>
                <a:cs typeface="+mn-cs"/>
                <a:hlinkClick r:id="rId13"/>
              </a:rPr>
              <a:t>платежные страницы</a:t>
            </a:r>
            <a:r>
              <a:rPr lang="ru-RU" sz="1200" kern="1200" dirty="0">
                <a:solidFill>
                  <a:schemeClr val="tx1"/>
                </a:solidFill>
                <a:effectLst/>
                <a:latin typeface="+mn-lt"/>
                <a:ea typeface="+mn-ea"/>
                <a:cs typeface="+mn-cs"/>
              </a:rPr>
              <a:t>. Мошенники рассчитывают, что пользователь либо сразу переведет деньги на их счет, либо оставит конфиденциальные данные своей банковской карты.</a:t>
            </a:r>
          </a:p>
          <a:p>
            <a:r>
              <a:rPr lang="ru-RU" sz="1200" b="1" kern="1200" dirty="0">
                <a:solidFill>
                  <a:schemeClr val="tx1"/>
                </a:solidFill>
                <a:effectLst/>
                <a:latin typeface="+mn-lt"/>
                <a:ea typeface="+mn-ea"/>
                <a:cs typeface="+mn-cs"/>
              </a:rPr>
              <a:t>Заманить выигрышем</a:t>
            </a:r>
          </a:p>
          <a:p>
            <a:r>
              <a:rPr lang="ru-RU" sz="1200" kern="1200" dirty="0">
                <a:solidFill>
                  <a:schemeClr val="tx1"/>
                </a:solidFill>
                <a:effectLst/>
                <a:latin typeface="+mn-lt"/>
                <a:ea typeface="+mn-ea"/>
                <a:cs typeface="+mn-cs"/>
              </a:rPr>
              <a:t>Мошенники активно эксплуатируют стремление людей к легкому обогащению. Они создают специальные сайты с аттракционами невиданной щедрости. Например, предлагают </a:t>
            </a:r>
            <a:r>
              <a:rPr lang="ru-RU" sz="1200" u="none" strike="noStrike" kern="1200" dirty="0">
                <a:solidFill>
                  <a:schemeClr val="tx1"/>
                </a:solidFill>
                <a:effectLst/>
                <a:latin typeface="+mn-lt"/>
                <a:ea typeface="+mn-ea"/>
                <a:cs typeface="+mn-cs"/>
                <a:hlinkClick r:id="rId14"/>
              </a:rPr>
              <a:t>пройти опрос с заманчивым денежным вознаграждением</a:t>
            </a:r>
            <a:r>
              <a:rPr lang="ru-RU" sz="1200" kern="1200" dirty="0">
                <a:solidFill>
                  <a:schemeClr val="tx1"/>
                </a:solidFill>
                <a:effectLst/>
                <a:latin typeface="+mn-lt"/>
                <a:ea typeface="+mn-ea"/>
                <a:cs typeface="+mn-cs"/>
              </a:rPr>
              <a:t> или поучаствовать в «беспроигрышных» конкурсах, </a:t>
            </a:r>
            <a:r>
              <a:rPr lang="ru-RU" sz="1200" u="none" strike="noStrike" kern="1200" dirty="0">
                <a:solidFill>
                  <a:schemeClr val="tx1"/>
                </a:solidFill>
                <a:effectLst/>
                <a:latin typeface="+mn-lt"/>
                <a:ea typeface="+mn-ea"/>
                <a:cs typeface="+mn-cs"/>
                <a:hlinkClick r:id="rId15"/>
              </a:rPr>
              <a:t>получить социальные выплаты или вернуть налоги</a:t>
            </a:r>
            <a:r>
              <a:rPr lang="ru-RU" sz="1200" kern="1200" dirty="0">
                <a:solidFill>
                  <a:schemeClr val="tx1"/>
                </a:solidFill>
                <a:effectLst/>
                <a:latin typeface="+mn-lt"/>
                <a:ea typeface="+mn-ea"/>
                <a:cs typeface="+mn-cs"/>
              </a:rPr>
              <a:t>.</a:t>
            </a:r>
          </a:p>
          <a:p>
            <a:r>
              <a:rPr lang="ru-RU" sz="1200" kern="1200" dirty="0">
                <a:solidFill>
                  <a:schemeClr val="tx1"/>
                </a:solidFill>
                <a:effectLst/>
                <a:latin typeface="+mn-lt"/>
                <a:ea typeface="+mn-ea"/>
                <a:cs typeface="+mn-cs"/>
              </a:rPr>
              <a:t>Эти сайты махинаторы рекламируют в социальных сетях, рассылают в </a:t>
            </a:r>
            <a:r>
              <a:rPr lang="ru-RU" sz="1200" kern="1200" dirty="0" err="1">
                <a:solidFill>
                  <a:schemeClr val="tx1"/>
                </a:solidFill>
                <a:effectLst/>
                <a:latin typeface="+mn-lt"/>
                <a:ea typeface="+mn-ea"/>
                <a:cs typeface="+mn-cs"/>
              </a:rPr>
              <a:t>мессенджерах</a:t>
            </a:r>
            <a:r>
              <a:rPr lang="ru-RU" sz="1200" kern="1200" dirty="0">
                <a:solidFill>
                  <a:schemeClr val="tx1"/>
                </a:solidFill>
                <a:effectLst/>
                <a:latin typeface="+mn-lt"/>
                <a:ea typeface="+mn-ea"/>
                <a:cs typeface="+mn-cs"/>
              </a:rPr>
              <a:t>, по электронной почте и СМС. Нередко подобная реклама сопровождается фотографиями и склеенными нарезками из видео с </a:t>
            </a:r>
            <a:r>
              <a:rPr lang="ru-RU" sz="1200" kern="1200" dirty="0" err="1">
                <a:solidFill>
                  <a:schemeClr val="tx1"/>
                </a:solidFill>
                <a:effectLst/>
                <a:latin typeface="+mn-lt"/>
                <a:ea typeface="+mn-ea"/>
                <a:cs typeface="+mn-cs"/>
              </a:rPr>
              <a:t>медийными</a:t>
            </a:r>
            <a:r>
              <a:rPr lang="ru-RU" sz="1200" kern="1200" dirty="0">
                <a:solidFill>
                  <a:schemeClr val="tx1"/>
                </a:solidFill>
                <a:effectLst/>
                <a:latin typeface="+mn-lt"/>
                <a:ea typeface="+mn-ea"/>
                <a:cs typeface="+mn-cs"/>
              </a:rPr>
              <a:t> персонами, которые призывают людей участвовать в этой афере. Перейдя по ссылке на сайт конкурса или лотереи, человек видит множество восторженных отзывов от тех, кто якобы уже получил свои деньги.</a:t>
            </a:r>
          </a:p>
          <a:p>
            <a:r>
              <a:rPr lang="ru-RU" sz="1200" kern="1200" dirty="0">
                <a:solidFill>
                  <a:schemeClr val="tx1"/>
                </a:solidFill>
                <a:effectLst/>
                <a:latin typeface="+mn-lt"/>
                <a:ea typeface="+mn-ea"/>
                <a:cs typeface="+mn-cs"/>
              </a:rPr>
              <a:t>Однако в реальности вместо денежных призов людей ждут лишь убытки. Организаторы схемы под разными предлогами просят их ввести данные карты, чтобы оплатить символический налог, услуги «юристов» или комиссию за участие. Основная опасность кроется не в потере незначительной суммы. После того как человек оставляет конфиденциальную информацию на </a:t>
            </a:r>
            <a:r>
              <a:rPr lang="ru-RU" sz="1200" u="none" strike="noStrike" kern="1200" dirty="0" err="1">
                <a:solidFill>
                  <a:schemeClr val="tx1"/>
                </a:solidFill>
                <a:effectLst/>
                <a:latin typeface="+mn-lt"/>
                <a:ea typeface="+mn-ea"/>
                <a:cs typeface="+mn-cs"/>
                <a:hlinkClick r:id="rId16"/>
              </a:rPr>
              <a:t>фишинговой</a:t>
            </a:r>
            <a:r>
              <a:rPr lang="ru-RU" sz="1200" u="none" strike="noStrike" kern="1200" dirty="0">
                <a:solidFill>
                  <a:schemeClr val="tx1"/>
                </a:solidFill>
                <a:effectLst/>
                <a:latin typeface="+mn-lt"/>
                <a:ea typeface="+mn-ea"/>
                <a:cs typeface="+mn-cs"/>
                <a:hlinkClick r:id="rId16"/>
              </a:rPr>
              <a:t> странице</a:t>
            </a:r>
            <a:r>
              <a:rPr lang="ru-RU" sz="1200" kern="1200" dirty="0">
                <a:solidFill>
                  <a:schemeClr val="tx1"/>
                </a:solidFill>
                <a:effectLst/>
                <a:latin typeface="+mn-lt"/>
                <a:ea typeface="+mn-ea"/>
                <a:cs typeface="+mn-cs"/>
              </a:rPr>
              <a:t>, мошенники получают доступ к деньгам на его счете.</a:t>
            </a:r>
          </a:p>
          <a:p>
            <a:r>
              <a:rPr lang="ru-RU" sz="1200" b="1" kern="1200" dirty="0">
                <a:solidFill>
                  <a:schemeClr val="tx1"/>
                </a:solidFill>
                <a:effectLst/>
                <a:latin typeface="+mn-lt"/>
                <a:ea typeface="+mn-ea"/>
                <a:cs typeface="+mn-cs"/>
              </a:rPr>
              <a:t>Не дать время на размышления</a:t>
            </a:r>
            <a:endParaRPr lang="ru-RU" sz="1200" kern="1200" dirty="0">
              <a:solidFill>
                <a:schemeClr val="tx1"/>
              </a:solidFill>
              <a:effectLst/>
              <a:latin typeface="+mn-lt"/>
              <a:ea typeface="+mn-ea"/>
              <a:cs typeface="+mn-cs"/>
            </a:endParaRPr>
          </a:p>
          <a:p>
            <a:r>
              <a:rPr lang="ru-RU" sz="1200" kern="1200" dirty="0">
                <a:solidFill>
                  <a:schemeClr val="tx1"/>
                </a:solidFill>
                <a:effectLst/>
                <a:latin typeface="+mn-lt"/>
                <a:ea typeface="+mn-ea"/>
                <a:cs typeface="+mn-cs"/>
              </a:rPr>
              <a:t>Мошенники специально торопят и давят, чтобы лишить человека возможности принять взвешенное решение в спокойной обстановке. Они требуют </a:t>
            </a:r>
            <a:r>
              <a:rPr lang="ru-RU" sz="1200" u="none" strike="noStrike" kern="1200" dirty="0">
                <a:solidFill>
                  <a:schemeClr val="tx1"/>
                </a:solidFill>
                <a:effectLst/>
                <a:latin typeface="+mn-lt"/>
                <a:ea typeface="+mn-ea"/>
                <a:cs typeface="+mn-cs"/>
                <a:hlinkClick r:id="rId17"/>
              </a:rPr>
              <a:t>немедленно перевести деньги</a:t>
            </a:r>
            <a:r>
              <a:rPr lang="ru-RU" sz="1200" kern="1200" dirty="0">
                <a:solidFill>
                  <a:schemeClr val="tx1"/>
                </a:solidFill>
                <a:effectLst/>
                <a:latin typeface="+mn-lt"/>
                <a:ea typeface="+mn-ea"/>
                <a:cs typeface="+mn-cs"/>
              </a:rPr>
              <a:t>, </a:t>
            </a:r>
            <a:r>
              <a:rPr lang="ru-RU" sz="1200" u="none" strike="noStrike" kern="1200" dirty="0">
                <a:solidFill>
                  <a:schemeClr val="tx1"/>
                </a:solidFill>
                <a:effectLst/>
                <a:latin typeface="+mn-lt"/>
                <a:ea typeface="+mn-ea"/>
                <a:cs typeface="+mn-cs"/>
                <a:hlinkClick r:id="rId18"/>
              </a:rPr>
              <a:t>срочно оплатить</a:t>
            </a:r>
            <a:r>
              <a:rPr lang="ru-RU" sz="1200" kern="1200" dirty="0">
                <a:solidFill>
                  <a:schemeClr val="tx1"/>
                </a:solidFill>
                <a:effectLst/>
                <a:latin typeface="+mn-lt"/>
                <a:ea typeface="+mn-ea"/>
                <a:cs typeface="+mn-cs"/>
              </a:rPr>
              <a:t> какую-либо услугу, «как можно скорее» назвать секретный номер, пароль или код.</a:t>
            </a:r>
          </a:p>
          <a:p>
            <a:r>
              <a:rPr lang="ru-RU" sz="1200" kern="1200" dirty="0">
                <a:solidFill>
                  <a:schemeClr val="tx1"/>
                </a:solidFill>
                <a:effectLst/>
                <a:latin typeface="+mn-lt"/>
                <a:ea typeface="+mn-ea"/>
                <a:cs typeface="+mn-cs"/>
              </a:rPr>
              <a:t>Если вы чувствуете явный прессинг, когда пытаетесь принять какое-либо финансовое решение, это верный признак, что вы имеете дело с махинаторами. При малейших подозрениях кладите трубку и сами звоните в банк по телефону горячей линии – он есть на сайте организации и на оборотной стороне банковской карты.</a:t>
            </a:r>
          </a:p>
          <a:p>
            <a:r>
              <a:rPr lang="ru-RU" sz="1200" b="1" kern="1200" dirty="0">
                <a:solidFill>
                  <a:schemeClr val="tx1"/>
                </a:solidFill>
                <a:effectLst/>
                <a:latin typeface="+mn-lt"/>
                <a:ea typeface="+mn-ea"/>
                <a:cs typeface="+mn-cs"/>
              </a:rPr>
              <a:t>Вызвать доверие</a:t>
            </a:r>
          </a:p>
          <a:p>
            <a:r>
              <a:rPr lang="ru-RU" sz="1200" kern="1200" dirty="0">
                <a:solidFill>
                  <a:schemeClr val="tx1"/>
                </a:solidFill>
                <a:effectLst/>
                <a:latin typeface="+mn-lt"/>
                <a:ea typeface="+mn-ea"/>
                <a:cs typeface="+mn-cs"/>
              </a:rPr>
              <a:t>Мошенники часто представляются теми, от кого люди не ждут подвоха: сотрудниками банков, налоговой службы, </a:t>
            </a:r>
            <a:r>
              <a:rPr lang="ru-RU" sz="1200" u="none" strike="noStrike" kern="1200" dirty="0">
                <a:solidFill>
                  <a:schemeClr val="tx1"/>
                </a:solidFill>
                <a:effectLst/>
                <a:latin typeface="+mn-lt"/>
                <a:ea typeface="+mn-ea"/>
                <a:cs typeface="+mn-cs"/>
                <a:hlinkClick r:id="rId19"/>
              </a:rPr>
              <a:t>юридических контор</a:t>
            </a:r>
            <a:r>
              <a:rPr lang="ru-RU" sz="1200" kern="1200" dirty="0">
                <a:solidFill>
                  <a:schemeClr val="tx1"/>
                </a:solidFill>
                <a:effectLst/>
                <a:latin typeface="+mn-lt"/>
                <a:ea typeface="+mn-ea"/>
                <a:cs typeface="+mn-cs"/>
              </a:rPr>
              <a:t> и </a:t>
            </a:r>
            <a:r>
              <a:rPr lang="ru-RU" sz="1200" u="none" strike="noStrike" kern="1200" dirty="0">
                <a:solidFill>
                  <a:schemeClr val="tx1"/>
                </a:solidFill>
                <a:effectLst/>
                <a:latin typeface="+mn-lt"/>
                <a:ea typeface="+mn-ea"/>
                <a:cs typeface="+mn-cs"/>
                <a:hlinkClick r:id="rId20"/>
              </a:rPr>
              <a:t>других официальных организаций</a:t>
            </a:r>
            <a:r>
              <a:rPr lang="ru-RU" sz="1200" kern="1200" dirty="0">
                <a:solidFill>
                  <a:schemeClr val="tx1"/>
                </a:solidFill>
                <a:effectLst/>
                <a:latin typeface="+mn-lt"/>
                <a:ea typeface="+mn-ea"/>
                <a:cs typeface="+mn-cs"/>
              </a:rPr>
              <a:t>.</a:t>
            </a:r>
          </a:p>
          <a:p>
            <a:r>
              <a:rPr lang="ru-RU" sz="1200" kern="1200" dirty="0">
                <a:solidFill>
                  <a:schemeClr val="tx1"/>
                </a:solidFill>
                <a:effectLst/>
                <a:latin typeface="+mn-lt"/>
                <a:ea typeface="+mn-ea"/>
                <a:cs typeface="+mn-cs"/>
              </a:rPr>
              <a:t>Социальный инженер может прикинуться вашим приятелем или родственником, например, взломав или сделав дубликат их аккаунтов в </a:t>
            </a:r>
            <a:r>
              <a:rPr lang="ru-RU" sz="1200" kern="1200" dirty="0" err="1">
                <a:solidFill>
                  <a:schemeClr val="tx1"/>
                </a:solidFill>
                <a:effectLst/>
                <a:latin typeface="+mn-lt"/>
                <a:ea typeface="+mn-ea"/>
                <a:cs typeface="+mn-cs"/>
              </a:rPr>
              <a:t>соцсетях</a:t>
            </a:r>
            <a:r>
              <a:rPr lang="ru-RU" sz="1200" kern="1200" dirty="0">
                <a:solidFill>
                  <a:schemeClr val="tx1"/>
                </a:solidFill>
                <a:effectLst/>
                <a:latin typeface="+mn-lt"/>
                <a:ea typeface="+mn-ea"/>
                <a:cs typeface="+mn-cs"/>
              </a:rPr>
              <a:t>.</a:t>
            </a:r>
          </a:p>
          <a:p>
            <a:r>
              <a:rPr lang="ru-RU" sz="1200" kern="1200" dirty="0">
                <a:solidFill>
                  <a:schemeClr val="tx1"/>
                </a:solidFill>
                <a:effectLst/>
                <a:latin typeface="+mn-lt"/>
                <a:ea typeface="+mn-ea"/>
                <a:cs typeface="+mn-cs"/>
              </a:rPr>
              <a:t>Обычно, прежде чем выйти на контакт, социальные инженеры стараются узнать о потенциальной жертве как можно больше. Они выясняют данные человека, чаще всего – с помощью </a:t>
            </a:r>
            <a:r>
              <a:rPr lang="ru-RU" sz="1200" u="none" strike="noStrike" kern="1200" dirty="0" err="1">
                <a:solidFill>
                  <a:schemeClr val="tx1"/>
                </a:solidFill>
                <a:effectLst/>
                <a:latin typeface="+mn-lt"/>
                <a:ea typeface="+mn-ea"/>
                <a:cs typeface="+mn-cs"/>
                <a:hlinkClick r:id="rId16"/>
              </a:rPr>
              <a:t>фишинговых</a:t>
            </a:r>
            <a:r>
              <a:rPr lang="ru-RU" sz="1200" u="none" strike="noStrike" kern="1200" dirty="0">
                <a:solidFill>
                  <a:schemeClr val="tx1"/>
                </a:solidFill>
                <a:effectLst/>
                <a:latin typeface="+mn-lt"/>
                <a:ea typeface="+mn-ea"/>
                <a:cs typeface="+mn-cs"/>
                <a:hlinkClick r:id="rId16"/>
              </a:rPr>
              <a:t> сайтов</a:t>
            </a:r>
            <a:r>
              <a:rPr lang="ru-RU" sz="1200" kern="1200" dirty="0">
                <a:solidFill>
                  <a:schemeClr val="tx1"/>
                </a:solidFill>
                <a:effectLst/>
                <a:latin typeface="+mn-lt"/>
                <a:ea typeface="+mn-ea"/>
                <a:cs typeface="+mn-cs"/>
              </a:rPr>
              <a:t>. Или покупают готовые информационные базы с персональными данными, которые утекли в сеть.</a:t>
            </a:r>
          </a:p>
          <a:p>
            <a:r>
              <a:rPr lang="ru-RU" sz="1200" kern="1200" dirty="0">
                <a:solidFill>
                  <a:schemeClr val="tx1"/>
                </a:solidFill>
                <a:effectLst/>
                <a:latin typeface="+mn-lt"/>
                <a:ea typeface="+mn-ea"/>
                <a:cs typeface="+mn-cs"/>
              </a:rPr>
              <a:t>Нередко люди и сами публикуют в </a:t>
            </a:r>
            <a:r>
              <a:rPr lang="ru-RU" sz="1200" kern="1200" dirty="0" err="1">
                <a:solidFill>
                  <a:schemeClr val="tx1"/>
                </a:solidFill>
                <a:effectLst/>
                <a:latin typeface="+mn-lt"/>
                <a:ea typeface="+mn-ea"/>
                <a:cs typeface="+mn-cs"/>
              </a:rPr>
              <a:t>соцсетях</a:t>
            </a:r>
            <a:r>
              <a:rPr lang="ru-RU" sz="1200" kern="1200" dirty="0">
                <a:solidFill>
                  <a:schemeClr val="tx1"/>
                </a:solidFill>
                <a:effectLst/>
                <a:latin typeface="+mn-lt"/>
                <a:ea typeface="+mn-ea"/>
                <a:cs typeface="+mn-cs"/>
              </a:rPr>
              <a:t> номера телефонов, электронные адреса и даже выкладывают фотографии своих банковских карт.</a:t>
            </a:r>
          </a:p>
          <a:p>
            <a:r>
              <a:rPr lang="ru-RU" sz="1200" kern="1200" dirty="0">
                <a:solidFill>
                  <a:schemeClr val="tx1"/>
                </a:solidFill>
                <a:effectLst/>
                <a:latin typeface="+mn-lt"/>
                <a:ea typeface="+mn-ea"/>
                <a:cs typeface="+mn-cs"/>
              </a:rPr>
              <a:t>Этой информации недостаточно, чтобы сразу украсть деньги. Но вполне хватит для того, чтобы начать разговор и усыпить бдительность. Когда махинаторы обращаются к людям по имени и отчеству, сами называют номер карты или другие конфиденциальные данные, кажется, что они действительно представляют знакомую организацию или человека.</a:t>
            </a:r>
          </a:p>
          <a:p>
            <a:endParaRPr lang="ru-RU"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83064108-81BA-4CD1-9908-578DD1A29FAA}" type="slidenum">
              <a:rPr lang="ru-RU" smtClean="0"/>
              <a:t>6</a:t>
            </a:fld>
            <a:endParaRPr lang="ru-RU"/>
          </a:p>
        </p:txBody>
      </p:sp>
    </p:spTree>
    <p:extLst>
      <p:ext uri="{BB962C8B-B14F-4D97-AF65-F5344CB8AC3E}">
        <p14:creationId xmlns:p14="http://schemas.microsoft.com/office/powerpoint/2010/main" val="12983507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Для активизации</a:t>
            </a:r>
            <a:r>
              <a:rPr lang="ru-RU" baseline="0" dirty="0"/>
              <a:t> ссылки на следующий слайд необходимо нажать на слово «СИТУАЦИЯ»</a:t>
            </a:r>
            <a:endParaRPr lang="ru-RU" dirty="0"/>
          </a:p>
        </p:txBody>
      </p:sp>
      <p:sp>
        <p:nvSpPr>
          <p:cNvPr id="4" name="Номер слайда 3"/>
          <p:cNvSpPr>
            <a:spLocks noGrp="1"/>
          </p:cNvSpPr>
          <p:nvPr>
            <p:ph type="sldNum" sz="quarter" idx="10"/>
          </p:nvPr>
        </p:nvSpPr>
        <p:spPr/>
        <p:txBody>
          <a:bodyPr/>
          <a:lstStyle/>
          <a:p>
            <a:fld id="{83064108-81BA-4CD1-9908-578DD1A29FAA}" type="slidenum">
              <a:rPr lang="ru-RU" smtClean="0"/>
              <a:t>7</a:t>
            </a:fld>
            <a:endParaRPr lang="ru-RU"/>
          </a:p>
        </p:txBody>
      </p:sp>
    </p:spTree>
    <p:extLst>
      <p:ext uri="{BB962C8B-B14F-4D97-AF65-F5344CB8AC3E}">
        <p14:creationId xmlns:p14="http://schemas.microsoft.com/office/powerpoint/2010/main" val="23685307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lvl="0"/>
            <a:r>
              <a:rPr lang="ru-RU" sz="1200" b="1" kern="1200" dirty="0">
                <a:solidFill>
                  <a:schemeClr val="tx1"/>
                </a:solidFill>
                <a:effectLst/>
                <a:latin typeface="+mn-lt"/>
                <a:ea typeface="+mn-ea"/>
                <a:cs typeface="+mn-cs"/>
              </a:rPr>
              <a:t>Звонит незнакомый мужчина и говорит, что по ошибке прислал 30 000 рублей. </a:t>
            </a:r>
          </a:p>
          <a:p>
            <a:r>
              <a:rPr lang="ru-RU" sz="1200" b="1" kern="1200" dirty="0">
                <a:solidFill>
                  <a:schemeClr val="tx1"/>
                </a:solidFill>
                <a:effectLst/>
                <a:latin typeface="+mn-lt"/>
                <a:ea typeface="+mn-ea"/>
                <a:cs typeface="+mn-cs"/>
              </a:rPr>
              <a:t>Просит отправить их ему по номеру карты, которую продиктует.</a:t>
            </a:r>
          </a:p>
          <a:p>
            <a:r>
              <a:rPr lang="ru-RU" sz="1200" b="1" kern="1200" dirty="0">
                <a:solidFill>
                  <a:schemeClr val="tx1"/>
                </a:solidFill>
                <a:effectLst/>
                <a:latin typeface="+mn-lt"/>
                <a:ea typeface="+mn-ea"/>
                <a:cs typeface="+mn-cs"/>
              </a:rPr>
              <a:t>За предоставленное беспокойство предлагает - оставь себе 2000 рублей, остальное перевести ему.</a:t>
            </a:r>
          </a:p>
          <a:p>
            <a:r>
              <a:rPr lang="ru-RU" sz="1200" b="0" u="sng" kern="1200" dirty="0">
                <a:solidFill>
                  <a:schemeClr val="tx1"/>
                </a:solidFill>
                <a:effectLst/>
                <a:latin typeface="+mn-lt"/>
                <a:ea typeface="+mn-ea"/>
                <a:cs typeface="+mn-cs"/>
              </a:rPr>
              <a:t>Ваши действия.</a:t>
            </a:r>
          </a:p>
          <a:p>
            <a:pPr lvl="0"/>
            <a:r>
              <a:rPr lang="ru-RU" sz="1200" kern="1200" dirty="0">
                <a:solidFill>
                  <a:schemeClr val="tx1"/>
                </a:solidFill>
                <a:effectLst/>
                <a:latin typeface="+mn-lt"/>
                <a:ea typeface="+mn-ea"/>
                <a:cs typeface="+mn-cs"/>
              </a:rPr>
              <a:t>-Предлагаете обратиться в банк, с карты которого был совершен перевод;</a:t>
            </a:r>
          </a:p>
          <a:p>
            <a:pPr lvl="0"/>
            <a:r>
              <a:rPr lang="ru-RU" sz="1200" kern="1200" dirty="0">
                <a:solidFill>
                  <a:schemeClr val="tx1"/>
                </a:solidFill>
                <a:effectLst/>
                <a:latin typeface="+mn-lt"/>
                <a:ea typeface="+mn-ea"/>
                <a:cs typeface="+mn-cs"/>
              </a:rPr>
              <a:t>-Оставляете себе 2000 рублей, остальные деньги возвращаете незнакомцу;</a:t>
            </a:r>
          </a:p>
          <a:p>
            <a:pPr lvl="0"/>
            <a:r>
              <a:rPr lang="ru-RU" sz="1200" kern="1200" dirty="0">
                <a:solidFill>
                  <a:schemeClr val="tx1"/>
                </a:solidFill>
                <a:effectLst/>
                <a:latin typeface="+mn-lt"/>
                <a:ea typeface="+mn-ea"/>
                <a:cs typeface="+mn-cs"/>
              </a:rPr>
              <a:t>- Все деньги возвращаете незнакомцу.</a:t>
            </a:r>
          </a:p>
          <a:p>
            <a:r>
              <a:rPr lang="ru-RU" sz="1200" kern="1200" dirty="0">
                <a:solidFill>
                  <a:schemeClr val="tx1"/>
                </a:solidFill>
                <a:effectLst/>
                <a:latin typeface="+mn-lt"/>
                <a:ea typeface="+mn-ea"/>
                <a:cs typeface="+mn-cs"/>
              </a:rPr>
              <a:t> </a:t>
            </a:r>
          </a:p>
          <a:p>
            <a:endParaRPr lang="ru-RU" dirty="0"/>
          </a:p>
        </p:txBody>
      </p:sp>
      <p:sp>
        <p:nvSpPr>
          <p:cNvPr id="4" name="Номер слайда 3"/>
          <p:cNvSpPr>
            <a:spLocks noGrp="1"/>
          </p:cNvSpPr>
          <p:nvPr>
            <p:ph type="sldNum" sz="quarter" idx="10"/>
          </p:nvPr>
        </p:nvSpPr>
        <p:spPr/>
        <p:txBody>
          <a:bodyPr/>
          <a:lstStyle/>
          <a:p>
            <a:fld id="{83064108-81BA-4CD1-9908-578DD1A29FAA}" type="slidenum">
              <a:rPr lang="ru-RU" smtClean="0"/>
              <a:t>8</a:t>
            </a:fld>
            <a:endParaRPr lang="ru-RU"/>
          </a:p>
        </p:txBody>
      </p:sp>
    </p:spTree>
    <p:extLst>
      <p:ext uri="{BB962C8B-B14F-4D97-AF65-F5344CB8AC3E}">
        <p14:creationId xmlns:p14="http://schemas.microsoft.com/office/powerpoint/2010/main" val="96036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lvl="0"/>
            <a:r>
              <a:rPr lang="ru-RU" sz="1200" kern="1200" dirty="0">
                <a:solidFill>
                  <a:schemeClr val="tx1"/>
                </a:solidFill>
                <a:effectLst/>
                <a:latin typeface="+mn-lt"/>
                <a:ea typeface="+mn-ea"/>
                <a:cs typeface="+mn-cs"/>
              </a:rPr>
              <a:t>Когда кто-то звонит вам с незнакомого номера и требует переслать полученные деньги на карту, не вступайте в переговоры. Обратитесь в свой банк и попросите отправить перевод обратно по тем же реквизитам, с которых он к вам поступил. Оставлять деньги у себя или самостоятельно их куда-то переправлять — опасно,  потому что мошенники могут вовлечь в  схему отмывания преступных доходов. Вы можете стать невольным соучастником преступления. А оставив себе 2 000 рублей, окажется еще и в доле с мошенниками. </a:t>
            </a:r>
          </a:p>
        </p:txBody>
      </p:sp>
      <p:sp>
        <p:nvSpPr>
          <p:cNvPr id="4" name="Номер слайда 3"/>
          <p:cNvSpPr>
            <a:spLocks noGrp="1"/>
          </p:cNvSpPr>
          <p:nvPr>
            <p:ph type="sldNum" sz="quarter" idx="10"/>
          </p:nvPr>
        </p:nvSpPr>
        <p:spPr/>
        <p:txBody>
          <a:bodyPr/>
          <a:lstStyle/>
          <a:p>
            <a:fld id="{83064108-81BA-4CD1-9908-578DD1A29FAA}" type="slidenum">
              <a:rPr lang="ru-RU" smtClean="0"/>
              <a:t>9</a:t>
            </a:fld>
            <a:endParaRPr lang="ru-RU"/>
          </a:p>
        </p:txBody>
      </p:sp>
    </p:spTree>
    <p:extLst>
      <p:ext uri="{BB962C8B-B14F-4D97-AF65-F5344CB8AC3E}">
        <p14:creationId xmlns:p14="http://schemas.microsoft.com/office/powerpoint/2010/main" val="9577939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DBFD93E8-2629-4D38-AAEB-03F0479FA4A3}" type="datetimeFigureOut">
              <a:rPr lang="ru-RU" smtClean="0"/>
              <a:t>16.02.2022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6A3E96C-876A-4C00-9AD7-EC0FB7666C22}" type="slidenum">
              <a:rPr lang="ru-RU" smtClean="0"/>
              <a:t>‹#›</a:t>
            </a:fld>
            <a:endParaRPr lang="ru-RU"/>
          </a:p>
        </p:txBody>
      </p:sp>
    </p:spTree>
    <p:extLst>
      <p:ext uri="{BB962C8B-B14F-4D97-AF65-F5344CB8AC3E}">
        <p14:creationId xmlns:p14="http://schemas.microsoft.com/office/powerpoint/2010/main" val="724018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DBFD93E8-2629-4D38-AAEB-03F0479FA4A3}" type="datetimeFigureOut">
              <a:rPr lang="ru-RU" smtClean="0"/>
              <a:t>16.02.2022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6A3E96C-876A-4C00-9AD7-EC0FB7666C22}" type="slidenum">
              <a:rPr lang="ru-RU" smtClean="0"/>
              <a:t>‹#›</a:t>
            </a:fld>
            <a:endParaRPr lang="ru-RU"/>
          </a:p>
        </p:txBody>
      </p:sp>
    </p:spTree>
    <p:extLst>
      <p:ext uri="{BB962C8B-B14F-4D97-AF65-F5344CB8AC3E}">
        <p14:creationId xmlns:p14="http://schemas.microsoft.com/office/powerpoint/2010/main" val="57711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DBFD93E8-2629-4D38-AAEB-03F0479FA4A3}" type="datetimeFigureOut">
              <a:rPr lang="ru-RU" smtClean="0"/>
              <a:t>16.02.2022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6A3E96C-876A-4C00-9AD7-EC0FB7666C22}" type="slidenum">
              <a:rPr lang="ru-RU" smtClean="0"/>
              <a:t>‹#›</a:t>
            </a:fld>
            <a:endParaRPr lang="ru-RU"/>
          </a:p>
        </p:txBody>
      </p:sp>
    </p:spTree>
    <p:extLst>
      <p:ext uri="{BB962C8B-B14F-4D97-AF65-F5344CB8AC3E}">
        <p14:creationId xmlns:p14="http://schemas.microsoft.com/office/powerpoint/2010/main" val="14395255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Пусто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632E29B-7BB8-44DA-AA47-F32EE10A2088}"/>
              </a:ext>
            </a:extLst>
          </p:cNvPr>
          <p:cNvSpPr>
            <a:spLocks noGrp="1"/>
          </p:cNvSpPr>
          <p:nvPr>
            <p:ph type="title"/>
          </p:nvPr>
        </p:nvSpPr>
        <p:spPr/>
        <p:txBody>
          <a:bodyPr>
            <a:noAutofit/>
          </a:bodyPr>
          <a:lstStyle/>
          <a:p>
            <a:r>
              <a:rPr lang="ru-RU"/>
              <a:t>Образец заголовка</a:t>
            </a:r>
          </a:p>
        </p:txBody>
      </p:sp>
      <p:sp>
        <p:nvSpPr>
          <p:cNvPr id="5" name="Нижний колонтитул 4">
            <a:extLst>
              <a:ext uri="{FF2B5EF4-FFF2-40B4-BE49-F238E27FC236}">
                <a16:creationId xmlns:a16="http://schemas.microsoft.com/office/drawing/2014/main" id="{F2E04EFD-558E-42EB-B3D8-20C5D2FB0271}"/>
              </a:ext>
            </a:extLst>
          </p:cNvPr>
          <p:cNvSpPr>
            <a:spLocks noGrp="1"/>
          </p:cNvSpPr>
          <p:nvPr>
            <p:ph type="ftr" sz="quarter" idx="11"/>
          </p:nvPr>
        </p:nvSpPr>
        <p:spPr/>
        <p:txBody>
          <a:bodyPr/>
          <a:lstStyle/>
          <a:p>
            <a:r>
              <a:rPr lang="ru-RU"/>
              <a:t>Колонтитул раздела или подраздела</a:t>
            </a:r>
          </a:p>
        </p:txBody>
      </p:sp>
      <p:sp>
        <p:nvSpPr>
          <p:cNvPr id="6" name="Номер слайда 5">
            <a:extLst>
              <a:ext uri="{FF2B5EF4-FFF2-40B4-BE49-F238E27FC236}">
                <a16:creationId xmlns:a16="http://schemas.microsoft.com/office/drawing/2014/main" id="{7BDE6370-7C3C-486D-986D-DC33B6879CE3}"/>
              </a:ext>
            </a:extLst>
          </p:cNvPr>
          <p:cNvSpPr>
            <a:spLocks noGrp="1"/>
          </p:cNvSpPr>
          <p:nvPr>
            <p:ph type="sldNum" sz="quarter" idx="12"/>
          </p:nvPr>
        </p:nvSpPr>
        <p:spPr/>
        <p:txBody>
          <a:bodyPr/>
          <a:lstStyle/>
          <a:p>
            <a:fld id="{10AA99AE-6A35-4C1E-8082-A4A87B5CA521}" type="slidenum">
              <a:rPr lang="ru-RU" smtClean="0"/>
              <a:pPr/>
              <a:t>‹#›</a:t>
            </a:fld>
            <a:endParaRPr lang="ru-RU"/>
          </a:p>
        </p:txBody>
      </p:sp>
    </p:spTree>
    <p:extLst>
      <p:ext uri="{BB962C8B-B14F-4D97-AF65-F5344CB8AC3E}">
        <p14:creationId xmlns:p14="http://schemas.microsoft.com/office/powerpoint/2010/main" val="581922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DBFD93E8-2629-4D38-AAEB-03F0479FA4A3}" type="datetimeFigureOut">
              <a:rPr lang="ru-RU" smtClean="0"/>
              <a:t>16.02.2022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6A3E96C-876A-4C00-9AD7-EC0FB7666C22}" type="slidenum">
              <a:rPr lang="ru-RU" smtClean="0"/>
              <a:t>‹#›</a:t>
            </a:fld>
            <a:endParaRPr lang="ru-RU"/>
          </a:p>
        </p:txBody>
      </p:sp>
    </p:spTree>
    <p:extLst>
      <p:ext uri="{BB962C8B-B14F-4D97-AF65-F5344CB8AC3E}">
        <p14:creationId xmlns:p14="http://schemas.microsoft.com/office/powerpoint/2010/main" val="1318615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DBFD93E8-2629-4D38-AAEB-03F0479FA4A3}" type="datetimeFigureOut">
              <a:rPr lang="ru-RU" smtClean="0"/>
              <a:t>16.02.2022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6A3E96C-876A-4C00-9AD7-EC0FB7666C22}" type="slidenum">
              <a:rPr lang="ru-RU" smtClean="0"/>
              <a:t>‹#›</a:t>
            </a:fld>
            <a:endParaRPr lang="ru-RU"/>
          </a:p>
        </p:txBody>
      </p:sp>
    </p:spTree>
    <p:extLst>
      <p:ext uri="{BB962C8B-B14F-4D97-AF65-F5344CB8AC3E}">
        <p14:creationId xmlns:p14="http://schemas.microsoft.com/office/powerpoint/2010/main" val="3982768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DBFD93E8-2629-4D38-AAEB-03F0479FA4A3}" type="datetimeFigureOut">
              <a:rPr lang="ru-RU" smtClean="0"/>
              <a:t>16.02.2022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6A3E96C-876A-4C00-9AD7-EC0FB7666C22}" type="slidenum">
              <a:rPr lang="ru-RU" smtClean="0"/>
              <a:t>‹#›</a:t>
            </a:fld>
            <a:endParaRPr lang="ru-RU"/>
          </a:p>
        </p:txBody>
      </p:sp>
    </p:spTree>
    <p:extLst>
      <p:ext uri="{BB962C8B-B14F-4D97-AF65-F5344CB8AC3E}">
        <p14:creationId xmlns:p14="http://schemas.microsoft.com/office/powerpoint/2010/main" val="2327885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DBFD93E8-2629-4D38-AAEB-03F0479FA4A3}" type="datetimeFigureOut">
              <a:rPr lang="ru-RU" smtClean="0"/>
              <a:t>16.02.2022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6A3E96C-876A-4C00-9AD7-EC0FB7666C22}" type="slidenum">
              <a:rPr lang="ru-RU" smtClean="0"/>
              <a:t>‹#›</a:t>
            </a:fld>
            <a:endParaRPr lang="ru-RU"/>
          </a:p>
        </p:txBody>
      </p:sp>
    </p:spTree>
    <p:extLst>
      <p:ext uri="{BB962C8B-B14F-4D97-AF65-F5344CB8AC3E}">
        <p14:creationId xmlns:p14="http://schemas.microsoft.com/office/powerpoint/2010/main" val="3761317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DBFD93E8-2629-4D38-AAEB-03F0479FA4A3}" type="datetimeFigureOut">
              <a:rPr lang="ru-RU" smtClean="0"/>
              <a:t>16.02.2022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6A3E96C-876A-4C00-9AD7-EC0FB7666C22}" type="slidenum">
              <a:rPr lang="ru-RU" smtClean="0"/>
              <a:t>‹#›</a:t>
            </a:fld>
            <a:endParaRPr lang="ru-RU"/>
          </a:p>
        </p:txBody>
      </p:sp>
    </p:spTree>
    <p:extLst>
      <p:ext uri="{BB962C8B-B14F-4D97-AF65-F5344CB8AC3E}">
        <p14:creationId xmlns:p14="http://schemas.microsoft.com/office/powerpoint/2010/main" val="29671138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BFD93E8-2629-4D38-AAEB-03F0479FA4A3}" type="datetimeFigureOut">
              <a:rPr lang="ru-RU" smtClean="0"/>
              <a:t>16.02.2022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6A3E96C-876A-4C00-9AD7-EC0FB7666C22}" type="slidenum">
              <a:rPr lang="ru-RU" smtClean="0"/>
              <a:t>‹#›</a:t>
            </a:fld>
            <a:endParaRPr lang="ru-RU"/>
          </a:p>
        </p:txBody>
      </p:sp>
    </p:spTree>
    <p:extLst>
      <p:ext uri="{BB962C8B-B14F-4D97-AF65-F5344CB8AC3E}">
        <p14:creationId xmlns:p14="http://schemas.microsoft.com/office/powerpoint/2010/main" val="15293671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DBFD93E8-2629-4D38-AAEB-03F0479FA4A3}" type="datetimeFigureOut">
              <a:rPr lang="ru-RU" smtClean="0"/>
              <a:t>16.02.2022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6A3E96C-876A-4C00-9AD7-EC0FB7666C22}" type="slidenum">
              <a:rPr lang="ru-RU" smtClean="0"/>
              <a:t>‹#›</a:t>
            </a:fld>
            <a:endParaRPr lang="ru-RU"/>
          </a:p>
        </p:txBody>
      </p:sp>
    </p:spTree>
    <p:extLst>
      <p:ext uri="{BB962C8B-B14F-4D97-AF65-F5344CB8AC3E}">
        <p14:creationId xmlns:p14="http://schemas.microsoft.com/office/powerpoint/2010/main" val="14761923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DBFD93E8-2629-4D38-AAEB-03F0479FA4A3}" type="datetimeFigureOut">
              <a:rPr lang="ru-RU" smtClean="0"/>
              <a:t>16.02.2022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6A3E96C-876A-4C00-9AD7-EC0FB7666C22}" type="slidenum">
              <a:rPr lang="ru-RU" smtClean="0"/>
              <a:t>‹#›</a:t>
            </a:fld>
            <a:endParaRPr lang="ru-RU"/>
          </a:p>
        </p:txBody>
      </p:sp>
    </p:spTree>
    <p:extLst>
      <p:ext uri="{BB962C8B-B14F-4D97-AF65-F5344CB8AC3E}">
        <p14:creationId xmlns:p14="http://schemas.microsoft.com/office/powerpoint/2010/main" val="29103300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FD93E8-2629-4D38-AAEB-03F0479FA4A3}" type="datetimeFigureOut">
              <a:rPr lang="ru-RU" smtClean="0"/>
              <a:t>16.02.2022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A3E96C-876A-4C00-9AD7-EC0FB7666C22}" type="slidenum">
              <a:rPr lang="ru-RU" smtClean="0"/>
              <a:t>‹#›</a:t>
            </a:fld>
            <a:endParaRPr lang="ru-RU"/>
          </a:p>
        </p:txBody>
      </p:sp>
    </p:spTree>
    <p:extLst>
      <p:ext uri="{BB962C8B-B14F-4D97-AF65-F5344CB8AC3E}">
        <p14:creationId xmlns:p14="http://schemas.microsoft.com/office/powerpoint/2010/main" val="24412696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7" Type="http://schemas.microsoft.com/office/2007/relationships/hdphoto" Target="../media/hdphoto2.wdp"/><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hyperlink" Target="&#1042;&#1080;&#1076;&#1077;&#1086;%20&#1082;%20&#1087;&#1088;&#1077;&#1079;&#1077;&#1085;&#1090;&#1072;&#1094;&#1080;&#1080;/&#1057;&#1080;&#1090;&#1091;&#1072;&#1094;&#1080;&#1103;%202.MOV" TargetMode="Externa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slide" Target="slide7.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7" Type="http://schemas.microsoft.com/office/2007/relationships/hdphoto" Target="../media/hdphoto3.wdp"/><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hyperlink" Target="&#1042;&#1080;&#1076;&#1077;&#1086;%20&#1082;%20&#1087;&#1088;&#1077;&#1079;&#1077;&#1085;&#1090;&#1072;&#1094;&#1080;&#1080;/&#1057;&#1080;&#1090;&#1091;&#1072;&#1094;&#1080;&#1103;%203.mov" TargetMode="Externa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slide" Target="slide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7" Type="http://schemas.microsoft.com/office/2007/relationships/hdphoto" Target="../media/hdphoto4.wdp"/><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hyperlink" Target="&#1042;&#1080;&#1076;&#1077;&#1086;%20&#1082;%20&#1087;&#1088;&#1077;&#1079;&#1077;&#1085;&#1090;&#1072;&#1094;&#1080;&#1080;/&#1057;&#1080;&#1090;&#1091;&#1072;&#1094;&#1080;&#1103;%204.mov" TargetMode="Externa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7" Type="http://schemas.microsoft.com/office/2007/relationships/hdphoto" Target="../media/hdphoto6.wdp"/><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30.png"/><Relationship Id="rId5" Type="http://schemas.microsoft.com/office/2007/relationships/hdphoto" Target="../media/hdphoto5.wdp"/><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8" Type="http://schemas.microsoft.com/office/2007/relationships/hdphoto" Target="../media/hdphoto8.wdp"/><Relationship Id="rId3" Type="http://schemas.openxmlformats.org/officeDocument/2006/relationships/image" Target="../media/image2.jpeg"/><Relationship Id="rId7"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32.tiff"/><Relationship Id="rId5" Type="http://schemas.microsoft.com/office/2007/relationships/hdphoto" Target="../media/hdphoto7.wdp"/><Relationship Id="rId4" Type="http://schemas.openxmlformats.org/officeDocument/2006/relationships/image" Target="../media/image31.png"/><Relationship Id="rId9"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microsoft.com/office/2007/relationships/hdphoto" Target="../media/hdphoto9.wdp"/><Relationship Id="rId5" Type="http://schemas.openxmlformats.org/officeDocument/2006/relationships/image" Target="../media/image36.png"/><Relationship Id="rId4" Type="http://schemas.openxmlformats.org/officeDocument/2006/relationships/image" Target="../media/image35.tiff"/></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38.jpeg"/><Relationship Id="rId5" Type="http://schemas.openxmlformats.org/officeDocument/2006/relationships/image" Target="../media/image37.png"/><Relationship Id="rId4" Type="http://schemas.openxmlformats.org/officeDocument/2006/relationships/image" Target="../media/image35.tiff"/></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40.png"/><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image" Target="../media/image41.jpg"/><Relationship Id="rId7" Type="http://schemas.openxmlformats.org/officeDocument/2006/relationships/image" Target="../media/image45.png"/><Relationship Id="rId2" Type="http://schemas.openxmlformats.org/officeDocument/2006/relationships/image" Target="../media/image2.jpeg"/><Relationship Id="rId1" Type="http://schemas.openxmlformats.org/officeDocument/2006/relationships/slideLayout" Target="../slideLayouts/slideLayout12.xml"/><Relationship Id="rId6" Type="http://schemas.openxmlformats.org/officeDocument/2006/relationships/image" Target="../media/image44.png"/><Relationship Id="rId5" Type="http://schemas.openxmlformats.org/officeDocument/2006/relationships/image" Target="../media/image43.jpg"/><Relationship Id="rId4" Type="http://schemas.openxmlformats.org/officeDocument/2006/relationships/image" Target="../media/image42.jp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2.jpeg"/><Relationship Id="rId7" Type="http://schemas.openxmlformats.org/officeDocument/2006/relationships/image" Target="../media/image7.png"/><Relationship Id="rId12"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6.jpe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jpeg"/><Relationship Id="rId9" Type="http://schemas.openxmlformats.org/officeDocument/2006/relationships/image" Target="../media/image9.jpeg"/></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18.jpeg"/><Relationship Id="rId3" Type="http://schemas.openxmlformats.org/officeDocument/2006/relationships/image" Target="../media/image2.jpeg"/><Relationship Id="rId7" Type="http://schemas.openxmlformats.org/officeDocument/2006/relationships/image" Target="../media/image5.png"/><Relationship Id="rId12" Type="http://schemas.openxmlformats.org/officeDocument/2006/relationships/slide" Target="slide8.xml"/><Relationship Id="rId2" Type="http://schemas.openxmlformats.org/officeDocument/2006/relationships/notesSlide" Target="../notesSlides/notesSlide7.xml"/><Relationship Id="rId16" Type="http://schemas.openxmlformats.org/officeDocument/2006/relationships/slide" Target="slide10.xml"/><Relationship Id="rId1" Type="http://schemas.openxmlformats.org/officeDocument/2006/relationships/slideLayout" Target="../slideLayouts/slideLayout1.xml"/><Relationship Id="rId6" Type="http://schemas.openxmlformats.org/officeDocument/2006/relationships/image" Target="../media/image14.jpeg"/><Relationship Id="rId11" Type="http://schemas.openxmlformats.org/officeDocument/2006/relationships/image" Target="../media/image6.jpeg"/><Relationship Id="rId5" Type="http://schemas.openxmlformats.org/officeDocument/2006/relationships/image" Target="../media/image4.jpeg"/><Relationship Id="rId15" Type="http://schemas.openxmlformats.org/officeDocument/2006/relationships/slide" Target="slide12.xml"/><Relationship Id="rId10" Type="http://schemas.openxmlformats.org/officeDocument/2006/relationships/image" Target="../media/image17.jpeg"/><Relationship Id="rId4" Type="http://schemas.openxmlformats.org/officeDocument/2006/relationships/image" Target="../media/image13.jpeg"/><Relationship Id="rId9" Type="http://schemas.openxmlformats.org/officeDocument/2006/relationships/image" Target="../media/image16.jpeg"/><Relationship Id="rId14" Type="http://schemas.openxmlformats.org/officeDocument/2006/relationships/slide" Target="slide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7" Type="http://schemas.microsoft.com/office/2007/relationships/hdphoto" Target="../media/hdphoto1.wdp"/><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hyperlink" Target="&#1042;&#1080;&#1076;&#1077;&#1086;%20&#1082;%20&#1087;&#1088;&#1077;&#1079;&#1077;&#1085;&#1090;&#1072;&#1094;&#1080;&#1080;/&#1057;&#1080;&#1090;&#1091;&#1072;&#1094;&#1080;&#1103;%201.mov" TargetMode="Externa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slide" Target="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03UstyanSA\Desktop\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788"/>
            <a:ext cx="9144000" cy="6830212"/>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899592" y="2348880"/>
            <a:ext cx="7772400" cy="1470025"/>
          </a:xfrm>
        </p:spPr>
        <p:txBody>
          <a:bodyPr>
            <a:noAutofit/>
          </a:bodyPr>
          <a:lstStyle/>
          <a:p>
            <a:r>
              <a:rPr lang="ru-RU" sz="5000" b="1" dirty="0">
                <a:ln w="1905"/>
                <a:solidFill>
                  <a:srgbClr val="FF5050"/>
                </a:solidFill>
                <a:effectLst>
                  <a:innerShdw blurRad="69850" dist="43180" dir="5400000">
                    <a:srgbClr val="000000">
                      <a:alpha val="65000"/>
                    </a:srgbClr>
                  </a:innerShdw>
                </a:effectLst>
              </a:rPr>
              <a:t>КИБЕРМОШЕННИЧЕСТВО</a:t>
            </a:r>
          </a:p>
        </p:txBody>
      </p:sp>
    </p:spTree>
    <p:extLst>
      <p:ext uri="{BB962C8B-B14F-4D97-AF65-F5344CB8AC3E}">
        <p14:creationId xmlns:p14="http://schemas.microsoft.com/office/powerpoint/2010/main" val="1918774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1000"/>
                                  </p:stCondLst>
                                  <p:childTnLst>
                                    <p:animScale>
                                      <p:cBhvr>
                                        <p:cTn id="6" dur="2000" fill="hold"/>
                                        <p:tgtEl>
                                          <p:spTgt spid="102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3" descr="C:\Users\03UstyanSA\Desktop\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solidFill>
            <a:srgbClr val="002060"/>
          </a:solidFill>
          <a:extLst/>
        </p:spPr>
      </p:pic>
      <p:sp>
        <p:nvSpPr>
          <p:cNvPr id="27" name="Прямоугольник 26"/>
          <p:cNvSpPr/>
          <p:nvPr/>
        </p:nvSpPr>
        <p:spPr>
          <a:xfrm>
            <a:off x="4608000" y="468000"/>
            <a:ext cx="3718135" cy="584775"/>
          </a:xfrm>
          <a:prstGeom prst="rect">
            <a:avLst/>
          </a:prstGeom>
          <a:effectLst>
            <a:glow rad="101600">
              <a:schemeClr val="accent2">
                <a:satMod val="175000"/>
                <a:alpha val="40000"/>
              </a:schemeClr>
            </a:glow>
          </a:effectLst>
        </p:spPr>
        <p:txBody>
          <a:bodyPr wrap="square">
            <a:spAutoFit/>
          </a:bodyPr>
          <a:lstStyle/>
          <a:p>
            <a:pPr algn="ctr">
              <a:defRPr/>
            </a:pPr>
            <a:r>
              <a:rPr lang="ru-RU" sz="3200" b="1" dirty="0">
                <a:ln w="1905"/>
                <a:solidFill>
                  <a:srgbClr val="FF5050"/>
                </a:solidFill>
                <a:effectLst>
                  <a:innerShdw blurRad="69850" dist="43180" dir="5400000">
                    <a:srgbClr val="000000">
                      <a:alpha val="65000"/>
                    </a:srgbClr>
                  </a:innerShdw>
                </a:effectLst>
              </a:rPr>
              <a:t>ВАРИАНТЫ ОТВЕТА</a:t>
            </a:r>
          </a:p>
        </p:txBody>
      </p:sp>
      <p:sp>
        <p:nvSpPr>
          <p:cNvPr id="6" name="Прямоугольник 5"/>
          <p:cNvSpPr/>
          <p:nvPr/>
        </p:nvSpPr>
        <p:spPr>
          <a:xfrm>
            <a:off x="356774" y="1829358"/>
            <a:ext cx="4503258" cy="369332"/>
          </a:xfrm>
          <a:prstGeom prst="rect">
            <a:avLst/>
          </a:prstGeom>
        </p:spPr>
        <p:txBody>
          <a:bodyPr wrap="square">
            <a:spAutoFit/>
          </a:bodyPr>
          <a:lstStyle/>
          <a:p>
            <a:pPr lvl="0"/>
            <a:r>
              <a:rPr lang="ru-RU" b="1" dirty="0">
                <a:solidFill>
                  <a:srgbClr val="002060"/>
                </a:solidFill>
                <a:effectLst>
                  <a:outerShdw blurRad="38100" dist="38100" dir="2700000" algn="tl">
                    <a:srgbClr val="000000">
                      <a:alpha val="43137"/>
                    </a:srgbClr>
                  </a:outerShdw>
                </a:effectLst>
              </a:rPr>
              <a:t>      </a:t>
            </a:r>
            <a:endParaRPr lang="ru-RU" b="1" dirty="0">
              <a:solidFill>
                <a:srgbClr val="002060"/>
              </a:solidFill>
            </a:endParaRPr>
          </a:p>
        </p:txBody>
      </p:sp>
      <p:pic>
        <p:nvPicPr>
          <p:cNvPr id="13" name="Picture 4" descr="C:\Users\Игорь\Desktop\Юля работа\В работе\картинки\Dostoinstva-i-nedostatki-investitsionnyh-vkladov-2-670x334.png"/>
          <p:cNvPicPr>
            <a:picLocks noChangeAspect="1" noChangeArrowheads="1"/>
          </p:cNvPicPr>
          <p:nvPr/>
        </p:nvPicPr>
        <p:blipFill>
          <a:blip r:embed="rId4"/>
          <a:srcRect r="47762"/>
          <a:stretch>
            <a:fillRect/>
          </a:stretch>
        </p:blipFill>
        <p:spPr bwMode="auto">
          <a:xfrm>
            <a:off x="5832000" y="3204000"/>
            <a:ext cx="1272913" cy="1214358"/>
          </a:xfrm>
          <a:prstGeom prst="rect">
            <a:avLst/>
          </a:prstGeom>
          <a:noFill/>
          <a:ln w="9525">
            <a:noFill/>
            <a:miter lim="800000"/>
            <a:headEnd/>
            <a:tailEnd/>
          </a:ln>
        </p:spPr>
      </p:pic>
      <p:pic>
        <p:nvPicPr>
          <p:cNvPr id="14" name="Picture 5" descr="C:\Users\Игорь\Desktop\Юля работа\В работе\картинки\Dostoinstva-i-nedostatki-investitsionnyh-vkladov-2-670x334.png"/>
          <p:cNvPicPr>
            <a:picLocks noChangeAspect="1" noChangeArrowheads="1"/>
          </p:cNvPicPr>
          <p:nvPr/>
        </p:nvPicPr>
        <p:blipFill>
          <a:blip r:embed="rId4"/>
          <a:srcRect l="50372"/>
          <a:stretch>
            <a:fillRect/>
          </a:stretch>
        </p:blipFill>
        <p:spPr bwMode="auto">
          <a:xfrm>
            <a:off x="5832000" y="1548000"/>
            <a:ext cx="1293063" cy="1299228"/>
          </a:xfrm>
          <a:prstGeom prst="rect">
            <a:avLst/>
          </a:prstGeom>
          <a:noFill/>
          <a:ln w="9525">
            <a:noFill/>
            <a:miter lim="800000"/>
            <a:headEnd/>
            <a:tailEnd/>
          </a:ln>
        </p:spPr>
      </p:pic>
      <p:pic>
        <p:nvPicPr>
          <p:cNvPr id="15" name="Picture 5" descr="C:\Users\Игорь\Desktop\Юля работа\В работе\картинки\Dostoinstva-i-nedostatki-investitsionnyh-vkladov-2-670x334.png"/>
          <p:cNvPicPr>
            <a:picLocks noChangeAspect="1" noChangeArrowheads="1"/>
          </p:cNvPicPr>
          <p:nvPr/>
        </p:nvPicPr>
        <p:blipFill>
          <a:blip r:embed="rId4"/>
          <a:srcRect l="50372"/>
          <a:stretch>
            <a:fillRect/>
          </a:stretch>
        </p:blipFill>
        <p:spPr bwMode="auto">
          <a:xfrm>
            <a:off x="5832000" y="4860000"/>
            <a:ext cx="1293063" cy="1299228"/>
          </a:xfrm>
          <a:prstGeom prst="rect">
            <a:avLst/>
          </a:prstGeom>
          <a:noFill/>
          <a:ln w="9525">
            <a:noFill/>
            <a:miter lim="800000"/>
            <a:headEnd/>
            <a:tailEnd/>
          </a:ln>
        </p:spPr>
      </p:pic>
      <p:pic>
        <p:nvPicPr>
          <p:cNvPr id="16" name="Рисунок 15">
            <a:hlinkClick r:id="rId5" action="ppaction://hlinkfile"/>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9838" b="73848" l="34688" r="69657">
                        <a14:foregroundMark x1="45830" y1="46949" x2="45830" y2="46949"/>
                        <a14:foregroundMark x1="42677" y1="44209" x2="42677" y2="44209"/>
                        <a14:foregroundMark x1="57253" y1="9838" x2="57253" y2="9838"/>
                        <a14:foregroundMark x1="46321" y1="45455" x2="46321" y2="45455"/>
                        <a14:foregroundMark x1="56412" y1="51059" x2="56412" y2="51059"/>
                        <a14:foregroundMark x1="59075" y1="50685" x2="59075" y2="50685"/>
                        <a14:foregroundMark x1="55431" y1="52553" x2="55431" y2="52553"/>
                        <a14:foregroundMark x1="53609" y1="50187" x2="53609" y2="50187"/>
                        <a14:foregroundMark x1="46531" y1="47821" x2="46531" y2="47821"/>
                      </a14:backgroundRemoval>
                    </a14:imgEffect>
                  </a14:imgLayer>
                </a14:imgProps>
              </a:ext>
              <a:ext uri="{28A0092B-C50C-407E-A947-70E740481C1C}">
                <a14:useLocalDpi xmlns:a14="http://schemas.microsoft.com/office/drawing/2010/main" val="0"/>
              </a:ext>
            </a:extLst>
          </a:blip>
          <a:srcRect l="30335" t="3850" r="25925" b="18260"/>
          <a:stretch/>
        </p:blipFill>
        <p:spPr bwMode="auto">
          <a:xfrm rot="20729539">
            <a:off x="1368000" y="1944000"/>
            <a:ext cx="1805661" cy="1808163"/>
          </a:xfrm>
          <a:prstGeom prst="rect">
            <a:avLst/>
          </a:prstGeom>
          <a:ln>
            <a:noFill/>
          </a:ln>
          <a:extLst>
            <a:ext uri="{53640926-AAD7-44D8-BBD7-CCE9431645EC}">
              <a14:shadowObscured xmlns:a14="http://schemas.microsoft.com/office/drawing/2010/main"/>
            </a:ext>
          </a:extLst>
        </p:spPr>
      </p:pic>
      <p:sp>
        <p:nvSpPr>
          <p:cNvPr id="19" name="Прямоугольник 18"/>
          <p:cNvSpPr/>
          <p:nvPr/>
        </p:nvSpPr>
        <p:spPr>
          <a:xfrm>
            <a:off x="323527" y="4284000"/>
            <a:ext cx="4032448" cy="1508105"/>
          </a:xfrm>
          <a:prstGeom prst="rect">
            <a:avLst/>
          </a:prstGeom>
          <a:effectLst>
            <a:glow rad="101600">
              <a:schemeClr val="accent2">
                <a:satMod val="175000"/>
                <a:alpha val="40000"/>
              </a:schemeClr>
            </a:glow>
          </a:effectLst>
        </p:spPr>
        <p:txBody>
          <a:bodyPr wrap="square">
            <a:spAutoFit/>
          </a:bodyPr>
          <a:lstStyle/>
          <a:p>
            <a:pPr algn="ctr">
              <a:defRPr/>
            </a:pPr>
            <a:r>
              <a:rPr lang="ru-RU" sz="3200" b="1" dirty="0">
                <a:ln w="1905"/>
                <a:solidFill>
                  <a:srgbClr val="FF5050"/>
                </a:solidFill>
                <a:effectLst>
                  <a:innerShdw blurRad="69850" dist="43180" dir="5400000">
                    <a:srgbClr val="000000">
                      <a:alpha val="65000"/>
                    </a:srgbClr>
                  </a:innerShdw>
                </a:effectLst>
              </a:rPr>
              <a:t>СИТУАЦИЯ 2</a:t>
            </a:r>
          </a:p>
          <a:p>
            <a:pPr algn="ctr">
              <a:defRPr/>
            </a:pPr>
            <a:endParaRPr lang="en-US" sz="1200" b="1" dirty="0">
              <a:ln w="1905"/>
              <a:solidFill>
                <a:srgbClr val="FF5050"/>
              </a:solidFill>
              <a:effectLst>
                <a:innerShdw blurRad="69850" dist="43180" dir="5400000">
                  <a:srgbClr val="000000">
                    <a:alpha val="65000"/>
                  </a:srgbClr>
                </a:innerShdw>
              </a:effectLst>
            </a:endParaRPr>
          </a:p>
          <a:p>
            <a:pPr algn="ctr">
              <a:defRPr/>
            </a:pPr>
            <a:r>
              <a:rPr lang="ru-RU" sz="2400" b="1" i="1" dirty="0">
                <a:ln w="1905"/>
                <a:solidFill>
                  <a:srgbClr val="FF5050"/>
                </a:solidFill>
                <a:effectLst>
                  <a:innerShdw blurRad="69850" dist="43180" dir="5400000">
                    <a:srgbClr val="000000">
                      <a:alpha val="65000"/>
                    </a:srgbClr>
                  </a:innerShdw>
                </a:effectLst>
              </a:rPr>
              <a:t>«Вам приходит смс сообщение…»</a:t>
            </a:r>
          </a:p>
        </p:txBody>
      </p:sp>
      <p:sp>
        <p:nvSpPr>
          <p:cNvPr id="4" name="Скругленный прямоугольник 3"/>
          <p:cNvSpPr/>
          <p:nvPr/>
        </p:nvSpPr>
        <p:spPr>
          <a:xfrm>
            <a:off x="4608000" y="1548000"/>
            <a:ext cx="3759864" cy="1353505"/>
          </a:xfrm>
          <a:prstGeom prst="roundRect">
            <a:avLst/>
          </a:prstGeom>
          <a:solidFill>
            <a:schemeClr val="tx2">
              <a:lumMod val="75000"/>
            </a:schemeClr>
          </a:solidFill>
          <a:ln>
            <a:solidFill>
              <a:schemeClr val="bg1">
                <a:lumMod val="85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lvl="0" algn="ctr"/>
            <a:r>
              <a:rPr lang="ru-RU" sz="2000" b="1" dirty="0"/>
              <a:t>Перешлете деньги по предоставленным реквизитам</a:t>
            </a:r>
          </a:p>
        </p:txBody>
      </p:sp>
      <p:sp>
        <p:nvSpPr>
          <p:cNvPr id="23" name="Скругленный прямоугольник 22"/>
          <p:cNvSpPr/>
          <p:nvPr/>
        </p:nvSpPr>
        <p:spPr>
          <a:xfrm>
            <a:off x="4608000" y="3204000"/>
            <a:ext cx="3759864" cy="1308905"/>
          </a:xfrm>
          <a:prstGeom prst="roundRect">
            <a:avLst/>
          </a:prstGeom>
          <a:solidFill>
            <a:schemeClr val="tx2">
              <a:lumMod val="75000"/>
            </a:schemeClr>
          </a:solidFill>
          <a:ln>
            <a:solidFill>
              <a:schemeClr val="bg1">
                <a:lumMod val="85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lvl="0"/>
            <a:r>
              <a:rPr lang="ru-RU" sz="2000" b="1" dirty="0"/>
              <a:t>Обратитесь в полицию</a:t>
            </a:r>
          </a:p>
        </p:txBody>
      </p:sp>
      <p:sp>
        <p:nvSpPr>
          <p:cNvPr id="25" name="Скругленный прямоугольник 24"/>
          <p:cNvSpPr/>
          <p:nvPr/>
        </p:nvSpPr>
        <p:spPr>
          <a:xfrm>
            <a:off x="4608000" y="4860000"/>
            <a:ext cx="3750198" cy="1224135"/>
          </a:xfrm>
          <a:prstGeom prst="roundRect">
            <a:avLst/>
          </a:prstGeom>
          <a:solidFill>
            <a:schemeClr val="tx2">
              <a:lumMod val="75000"/>
            </a:schemeClr>
          </a:solidFill>
          <a:ln>
            <a:solidFill>
              <a:schemeClr val="bg1">
                <a:lumMod val="85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lvl="0" algn="ctr"/>
            <a:r>
              <a:rPr lang="ru-RU" sz="2000" b="1" dirty="0"/>
              <a:t>Удалите СМС-сообщение</a:t>
            </a:r>
          </a:p>
        </p:txBody>
      </p:sp>
      <p:sp>
        <p:nvSpPr>
          <p:cNvPr id="17" name="Стрелка вправо 16">
            <a:hlinkClick r:id="" action="ppaction://hlinkshowjump?jump=nextslide"/>
          </p:cNvPr>
          <p:cNvSpPr/>
          <p:nvPr/>
        </p:nvSpPr>
        <p:spPr>
          <a:xfrm>
            <a:off x="8146419" y="6180367"/>
            <a:ext cx="792088" cy="479660"/>
          </a:xfrm>
          <a:prstGeom prst="rightArrow">
            <a:avLst/>
          </a:prstGeom>
          <a:solidFill>
            <a:schemeClr val="tx2">
              <a:lumMod val="60000"/>
              <a:lumOff val="4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Овал 19"/>
          <p:cNvSpPr/>
          <p:nvPr/>
        </p:nvSpPr>
        <p:spPr>
          <a:xfrm>
            <a:off x="4419084" y="2743294"/>
            <a:ext cx="466695" cy="431027"/>
          </a:xfrm>
          <a:prstGeom prst="ellipse">
            <a:avLst/>
          </a:prstGeom>
          <a:solidFill>
            <a:schemeClr val="tx2">
              <a:lumMod val="60000"/>
              <a:lumOff val="4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dirty="0">
              <a:solidFill>
                <a:schemeClr val="bg1"/>
              </a:solidFill>
            </a:endParaRPr>
          </a:p>
        </p:txBody>
      </p:sp>
      <p:sp>
        <p:nvSpPr>
          <p:cNvPr id="21" name="Овал 20"/>
          <p:cNvSpPr/>
          <p:nvPr/>
        </p:nvSpPr>
        <p:spPr>
          <a:xfrm>
            <a:off x="4419083" y="4298716"/>
            <a:ext cx="466695" cy="431027"/>
          </a:xfrm>
          <a:prstGeom prst="ellipse">
            <a:avLst/>
          </a:prstGeom>
          <a:solidFill>
            <a:schemeClr val="tx2">
              <a:lumMod val="60000"/>
              <a:lumOff val="4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dirty="0">
              <a:solidFill>
                <a:schemeClr val="bg1"/>
              </a:solidFill>
            </a:endParaRPr>
          </a:p>
        </p:txBody>
      </p:sp>
      <p:sp>
        <p:nvSpPr>
          <p:cNvPr id="22" name="Овал 21"/>
          <p:cNvSpPr/>
          <p:nvPr/>
        </p:nvSpPr>
        <p:spPr>
          <a:xfrm>
            <a:off x="4444097" y="5943714"/>
            <a:ext cx="466695" cy="431027"/>
          </a:xfrm>
          <a:prstGeom prst="ellipse">
            <a:avLst/>
          </a:prstGeom>
          <a:solidFill>
            <a:schemeClr val="tx2">
              <a:lumMod val="60000"/>
              <a:lumOff val="4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dirty="0">
              <a:solidFill>
                <a:schemeClr val="bg1"/>
              </a:solidFill>
            </a:endParaRPr>
          </a:p>
        </p:txBody>
      </p:sp>
    </p:spTree>
    <p:extLst>
      <p:ext uri="{BB962C8B-B14F-4D97-AF65-F5344CB8AC3E}">
        <p14:creationId xmlns:p14="http://schemas.microsoft.com/office/powerpoint/2010/main" val="10962427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fltVal val="0"/>
                                          </p:val>
                                        </p:tav>
                                        <p:tav tm="100000">
                                          <p:val>
                                            <p:strVal val="#ppt_w"/>
                                          </p:val>
                                        </p:tav>
                                      </p:tavLst>
                                    </p:anim>
                                    <p:anim calcmode="lin" valueType="num">
                                      <p:cBhvr>
                                        <p:cTn id="8" dur="1000" fill="hold"/>
                                        <p:tgtEl>
                                          <p:spTgt spid="19"/>
                                        </p:tgtEl>
                                        <p:attrNameLst>
                                          <p:attrName>ppt_h</p:attrName>
                                        </p:attrNameLst>
                                      </p:cBhvr>
                                      <p:tavLst>
                                        <p:tav tm="0">
                                          <p:val>
                                            <p:fltVal val="0"/>
                                          </p:val>
                                        </p:tav>
                                        <p:tav tm="100000">
                                          <p:val>
                                            <p:strVal val="#ppt_h"/>
                                          </p:val>
                                        </p:tav>
                                      </p:tavLst>
                                    </p:anim>
                                    <p:animEffect transition="in" filter="fade">
                                      <p:cBhvr>
                                        <p:cTn id="9" dur="1000"/>
                                        <p:tgtEl>
                                          <p:spTgt spid="19"/>
                                        </p:tgtEl>
                                      </p:cBhvr>
                                    </p:animEffect>
                                  </p:childTnLst>
                                </p:cTn>
                              </p:par>
                            </p:childTnLst>
                          </p:cTn>
                        </p:par>
                        <p:par>
                          <p:cTn id="10" fill="hold">
                            <p:stCondLst>
                              <p:cond delay="1000"/>
                            </p:stCondLst>
                            <p:childTnLst>
                              <p:par>
                                <p:cTn id="11" presetID="6" presetClass="emph" presetSubtype="0" fill="hold" nodeType="afterEffect">
                                  <p:stCondLst>
                                    <p:cond delay="0"/>
                                  </p:stCondLst>
                                  <p:childTnLst>
                                    <p:animScale>
                                      <p:cBhvr>
                                        <p:cTn id="12" dur="2000" fill="hold"/>
                                        <p:tgtEl>
                                          <p:spTgt spid="1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20"/>
                    </p:tgtEl>
                  </p:cond>
                </p:stCondLst>
                <p:endSync evt="end" delay="0">
                  <p:rtn val="all"/>
                </p:endSync>
                <p:childTnLst>
                  <p:par>
                    <p:cTn id="14" fill="hold">
                      <p:stCondLst>
                        <p:cond delay="0"/>
                      </p:stCondLst>
                      <p:childTnLst>
                        <p:par>
                          <p:cTn id="15" fill="hold">
                            <p:stCondLst>
                              <p:cond delay="0"/>
                            </p:stCondLst>
                            <p:childTnLst>
                              <p:par>
                                <p:cTn id="16" presetID="10" presetClass="exit" presetSubtype="0" fill="hold" grpId="0" nodeType="clickEffect">
                                  <p:stCondLst>
                                    <p:cond delay="0"/>
                                  </p:stCondLst>
                                  <p:childTnLst>
                                    <p:animEffect transition="out" filter="fade">
                                      <p:cBhvr>
                                        <p:cTn id="17" dur="750"/>
                                        <p:tgtEl>
                                          <p:spTgt spid="4"/>
                                        </p:tgtEl>
                                      </p:cBhvr>
                                    </p:animEffect>
                                    <p:set>
                                      <p:cBhvr>
                                        <p:cTn id="18" dur="1" fill="hold">
                                          <p:stCondLst>
                                            <p:cond delay="74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19" restart="whenNotActive" fill="hold" evtFilter="cancelBubble" nodeType="interactiveSeq">
                <p:stCondLst>
                  <p:cond evt="onClick" delay="0">
                    <p:tgtEl>
                      <p:spTgt spid="21"/>
                    </p:tgtEl>
                  </p:cond>
                </p:stCondLst>
                <p:endSync evt="end" delay="0">
                  <p:rtn val="all"/>
                </p:endSync>
                <p:childTnLst>
                  <p:par>
                    <p:cTn id="20" fill="hold">
                      <p:stCondLst>
                        <p:cond delay="0"/>
                      </p:stCondLst>
                      <p:childTnLst>
                        <p:par>
                          <p:cTn id="21" fill="hold">
                            <p:stCondLst>
                              <p:cond delay="0"/>
                            </p:stCondLst>
                            <p:childTnLst>
                              <p:par>
                                <p:cTn id="22" presetID="10" presetClass="exit" presetSubtype="0" fill="hold" grpId="0" nodeType="clickEffect">
                                  <p:stCondLst>
                                    <p:cond delay="0"/>
                                  </p:stCondLst>
                                  <p:childTnLst>
                                    <p:animEffect transition="out" filter="fade">
                                      <p:cBhvr>
                                        <p:cTn id="23" dur="750"/>
                                        <p:tgtEl>
                                          <p:spTgt spid="23"/>
                                        </p:tgtEl>
                                      </p:cBhvr>
                                    </p:animEffect>
                                    <p:set>
                                      <p:cBhvr>
                                        <p:cTn id="24" dur="1" fill="hold">
                                          <p:stCondLst>
                                            <p:cond delay="74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25" restart="whenNotActive" fill="hold" evtFilter="cancelBubble" nodeType="interactiveSeq">
                <p:stCondLst>
                  <p:cond evt="onClick" delay="0">
                    <p:tgtEl>
                      <p:spTgt spid="22"/>
                    </p:tgtEl>
                  </p:cond>
                </p:stCondLst>
                <p:endSync evt="end" delay="0">
                  <p:rtn val="all"/>
                </p:endSync>
                <p:childTnLst>
                  <p:par>
                    <p:cTn id="26" fill="hold">
                      <p:stCondLst>
                        <p:cond delay="0"/>
                      </p:stCondLst>
                      <p:childTnLst>
                        <p:par>
                          <p:cTn id="27" fill="hold">
                            <p:stCondLst>
                              <p:cond delay="0"/>
                            </p:stCondLst>
                            <p:childTnLst>
                              <p:par>
                                <p:cTn id="28" presetID="10" presetClass="exit" presetSubtype="0" fill="hold" grpId="0" nodeType="clickEffect">
                                  <p:stCondLst>
                                    <p:cond delay="0"/>
                                  </p:stCondLst>
                                  <p:childTnLst>
                                    <p:animEffect transition="out" filter="fade">
                                      <p:cBhvr>
                                        <p:cTn id="29" dur="750"/>
                                        <p:tgtEl>
                                          <p:spTgt spid="25"/>
                                        </p:tgtEl>
                                      </p:cBhvr>
                                    </p:animEffect>
                                    <p:set>
                                      <p:cBhvr>
                                        <p:cTn id="30" dur="1" fill="hold">
                                          <p:stCondLst>
                                            <p:cond delay="74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2"/>
                  </p:tgtEl>
                </p:cond>
              </p:nextCondLst>
            </p:seq>
          </p:childTnLst>
        </p:cTn>
      </p:par>
    </p:tnLst>
    <p:bldLst>
      <p:bldP spid="19" grpId="0"/>
      <p:bldP spid="4" grpId="0" animBg="1"/>
      <p:bldP spid="23"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3" descr="C:\Users\03UstyanSA\Desktop\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solidFill>
            <a:srgbClr val="002060"/>
          </a:solidFill>
          <a:extLst/>
        </p:spPr>
      </p:pic>
      <p:sp>
        <p:nvSpPr>
          <p:cNvPr id="6" name="Прямоугольник 5"/>
          <p:cNvSpPr/>
          <p:nvPr/>
        </p:nvSpPr>
        <p:spPr>
          <a:xfrm>
            <a:off x="356774" y="1829358"/>
            <a:ext cx="4503258" cy="369332"/>
          </a:xfrm>
          <a:prstGeom prst="rect">
            <a:avLst/>
          </a:prstGeom>
        </p:spPr>
        <p:txBody>
          <a:bodyPr wrap="square">
            <a:spAutoFit/>
          </a:bodyPr>
          <a:lstStyle/>
          <a:p>
            <a:pPr lvl="0"/>
            <a:r>
              <a:rPr lang="ru-RU" b="1" dirty="0">
                <a:solidFill>
                  <a:srgbClr val="002060"/>
                </a:solidFill>
                <a:effectLst>
                  <a:outerShdw blurRad="38100" dist="38100" dir="2700000" algn="tl">
                    <a:srgbClr val="000000">
                      <a:alpha val="43137"/>
                    </a:srgbClr>
                  </a:outerShdw>
                </a:effectLst>
              </a:rPr>
              <a:t>      </a:t>
            </a:r>
            <a:endParaRPr lang="ru-RU" b="1" dirty="0">
              <a:solidFill>
                <a:srgbClr val="002060"/>
              </a:solidFill>
            </a:endParaRPr>
          </a:p>
        </p:txBody>
      </p:sp>
      <p:sp>
        <p:nvSpPr>
          <p:cNvPr id="2" name="Прямоугольник 1"/>
          <p:cNvSpPr/>
          <p:nvPr/>
        </p:nvSpPr>
        <p:spPr>
          <a:xfrm>
            <a:off x="2052000" y="1260000"/>
            <a:ext cx="4752528" cy="4247317"/>
          </a:xfrm>
          <a:prstGeom prst="rect">
            <a:avLst/>
          </a:prstGeom>
        </p:spPr>
        <p:txBody>
          <a:bodyPr wrap="square">
            <a:spAutoFit/>
          </a:bodyPr>
          <a:lstStyle/>
          <a:p>
            <a:pPr indent="358775" algn="just"/>
            <a:r>
              <a:rPr lang="ru-RU" b="1" dirty="0">
                <a:solidFill>
                  <a:srgbClr val="002060"/>
                </a:solidFill>
              </a:rPr>
              <a:t>Чтобы не дать мошенникам вас обокрасть, ни в коем случае не пересылайте незнакомцам деньги и не сообщайте полные реквизиты своей банковской карты.</a:t>
            </a:r>
          </a:p>
          <a:p>
            <a:pPr indent="358775" algn="just"/>
            <a:r>
              <a:rPr lang="ru-RU" b="1" dirty="0">
                <a:solidFill>
                  <a:srgbClr val="002060"/>
                </a:solidFill>
              </a:rPr>
              <a:t>Составлять протоколы о правонарушении и назначать штрафы могут только сотрудники органов исполнительной власти, например полиции. При оплате штрафа следует всегда внимательно проверять реквизиты получателя. Им не может быть частное лицо. </a:t>
            </a:r>
          </a:p>
          <a:p>
            <a:pPr indent="358775" algn="just"/>
            <a:r>
              <a:rPr lang="ru-RU" b="1" dirty="0">
                <a:solidFill>
                  <a:srgbClr val="002060"/>
                </a:solidFill>
              </a:rPr>
              <a:t>Если вы столкнулись с мошенничеством, звоните в полицию по номеру «02» со стационарного телефона или «102» с мобильного.</a:t>
            </a:r>
          </a:p>
        </p:txBody>
      </p:sp>
      <p:sp>
        <p:nvSpPr>
          <p:cNvPr id="19" name="Прямоугольник 18"/>
          <p:cNvSpPr/>
          <p:nvPr/>
        </p:nvSpPr>
        <p:spPr>
          <a:xfrm>
            <a:off x="1860744" y="244982"/>
            <a:ext cx="5787162" cy="584775"/>
          </a:xfrm>
          <a:prstGeom prst="rect">
            <a:avLst/>
          </a:prstGeom>
        </p:spPr>
        <p:txBody>
          <a:bodyPr wrap="none">
            <a:spAutoFit/>
          </a:bodyPr>
          <a:lstStyle/>
          <a:p>
            <a:pPr algn="ctr">
              <a:defRPr/>
            </a:pPr>
            <a:r>
              <a:rPr lang="ru-RU" sz="3200" b="1" dirty="0">
                <a:ln w="1905"/>
                <a:solidFill>
                  <a:srgbClr val="FF5050"/>
                </a:solidFill>
                <a:effectLst>
                  <a:innerShdw blurRad="69850" dist="43180" dir="5400000">
                    <a:srgbClr val="000000">
                      <a:alpha val="65000"/>
                    </a:srgbClr>
                  </a:innerShdw>
                </a:effectLst>
              </a:rPr>
              <a:t>КАК ПОСТУПИТЬ В СИТУАЦИИ ?</a:t>
            </a:r>
          </a:p>
        </p:txBody>
      </p:sp>
      <p:grpSp>
        <p:nvGrpSpPr>
          <p:cNvPr id="26" name="Группа 25"/>
          <p:cNvGrpSpPr/>
          <p:nvPr/>
        </p:nvGrpSpPr>
        <p:grpSpPr>
          <a:xfrm>
            <a:off x="6979280" y="2544666"/>
            <a:ext cx="1872208" cy="1972501"/>
            <a:chOff x="6907272" y="2662405"/>
            <a:chExt cx="1872208" cy="1972501"/>
          </a:xfrm>
        </p:grpSpPr>
        <p:pic>
          <p:nvPicPr>
            <p:cNvPr id="28" name="Picture 4">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48264" y="2662405"/>
              <a:ext cx="1790224" cy="17370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 name="Прямоугольник 28"/>
            <p:cNvSpPr/>
            <p:nvPr/>
          </p:nvSpPr>
          <p:spPr>
            <a:xfrm>
              <a:off x="6948264" y="4404074"/>
              <a:ext cx="1790224" cy="1800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 name="Прямоугольник 29"/>
            <p:cNvSpPr/>
            <p:nvPr/>
          </p:nvSpPr>
          <p:spPr>
            <a:xfrm>
              <a:off x="6907272" y="4173241"/>
              <a:ext cx="1872208" cy="461665"/>
            </a:xfrm>
            <a:prstGeom prst="rect">
              <a:avLst/>
            </a:prstGeom>
          </p:spPr>
          <p:txBody>
            <a:bodyPr wrap="square">
              <a:spAutoFit/>
            </a:bodyPr>
            <a:lstStyle/>
            <a:p>
              <a:pPr algn="ctr">
                <a:defRPr/>
              </a:pPr>
              <a:r>
                <a:rPr lang="ru-RU" sz="1200" b="1" dirty="0">
                  <a:ln w="1905"/>
                  <a:solidFill>
                    <a:srgbClr val="FF5050"/>
                  </a:solidFill>
                  <a:effectLst>
                    <a:innerShdw blurRad="69850" dist="43180" dir="5400000">
                      <a:srgbClr val="000000">
                        <a:alpha val="65000"/>
                      </a:srgbClr>
                    </a:innerShdw>
                  </a:effectLst>
                  <a:latin typeface="Arial Black" panose="020B0A04020102020204" pitchFamily="34" charset="0"/>
                </a:rPr>
                <a:t>ПРИМЕРЫ </a:t>
              </a:r>
            </a:p>
            <a:p>
              <a:pPr algn="ctr">
                <a:defRPr/>
              </a:pPr>
              <a:r>
                <a:rPr lang="ru-RU" sz="1200" b="1" dirty="0">
                  <a:ln w="1905"/>
                  <a:solidFill>
                    <a:srgbClr val="FF5050"/>
                  </a:solidFill>
                  <a:effectLst>
                    <a:innerShdw blurRad="69850" dist="43180" dir="5400000">
                      <a:srgbClr val="000000">
                        <a:alpha val="65000"/>
                      </a:srgbClr>
                    </a:innerShdw>
                  </a:effectLst>
                  <a:latin typeface="Arial Black" panose="020B0A04020102020204" pitchFamily="34" charset="0"/>
                </a:rPr>
                <a:t>МОШЕННИЧЕСТВА</a:t>
              </a:r>
            </a:p>
          </p:txBody>
        </p:sp>
      </p:grpSp>
      <p:sp>
        <p:nvSpPr>
          <p:cNvPr id="10" name="Стрелка вправо 9">
            <a:hlinkClick r:id="rId4" action="ppaction://hlinksldjump"/>
          </p:cNvPr>
          <p:cNvSpPr/>
          <p:nvPr/>
        </p:nvSpPr>
        <p:spPr>
          <a:xfrm>
            <a:off x="8146419" y="6180367"/>
            <a:ext cx="792088" cy="479660"/>
          </a:xfrm>
          <a:prstGeom prst="rightArrow">
            <a:avLst/>
          </a:prstGeom>
          <a:solidFill>
            <a:schemeClr val="tx2">
              <a:lumMod val="60000"/>
              <a:lumOff val="4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8106866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2000" fill="hold"/>
                                        <p:tgtEl>
                                          <p:spTgt spid="18"/>
                                        </p:tgtEl>
                                      </p:cBhvr>
                                      <p:by x="150000" y="150000"/>
                                    </p:animScale>
                                  </p:childTnLst>
                                </p:cTn>
                              </p:par>
                              <p:par>
                                <p:cTn id="7" presetID="53" presetClass="entr" presetSubtype="16" fill="hold" grpId="0" nodeType="withEffect">
                                  <p:stCondLst>
                                    <p:cond delay="250"/>
                                  </p:stCondLst>
                                  <p:childTnLst>
                                    <p:set>
                                      <p:cBhvr>
                                        <p:cTn id="8" dur="1" fill="hold">
                                          <p:stCondLst>
                                            <p:cond delay="0"/>
                                          </p:stCondLst>
                                        </p:cTn>
                                        <p:tgtEl>
                                          <p:spTgt spid="19"/>
                                        </p:tgtEl>
                                        <p:attrNameLst>
                                          <p:attrName>style.visibility</p:attrName>
                                        </p:attrNameLst>
                                      </p:cBhvr>
                                      <p:to>
                                        <p:strVal val="visible"/>
                                      </p:to>
                                    </p:set>
                                    <p:anim calcmode="lin" valueType="num">
                                      <p:cBhvr>
                                        <p:cTn id="9" dur="750" fill="hold"/>
                                        <p:tgtEl>
                                          <p:spTgt spid="19"/>
                                        </p:tgtEl>
                                        <p:attrNameLst>
                                          <p:attrName>ppt_w</p:attrName>
                                        </p:attrNameLst>
                                      </p:cBhvr>
                                      <p:tavLst>
                                        <p:tav tm="0">
                                          <p:val>
                                            <p:fltVal val="0"/>
                                          </p:val>
                                        </p:tav>
                                        <p:tav tm="100000">
                                          <p:val>
                                            <p:strVal val="#ppt_w"/>
                                          </p:val>
                                        </p:tav>
                                      </p:tavLst>
                                    </p:anim>
                                    <p:anim calcmode="lin" valueType="num">
                                      <p:cBhvr>
                                        <p:cTn id="10" dur="750" fill="hold"/>
                                        <p:tgtEl>
                                          <p:spTgt spid="19"/>
                                        </p:tgtEl>
                                        <p:attrNameLst>
                                          <p:attrName>ppt_h</p:attrName>
                                        </p:attrNameLst>
                                      </p:cBhvr>
                                      <p:tavLst>
                                        <p:tav tm="0">
                                          <p:val>
                                            <p:fltVal val="0"/>
                                          </p:val>
                                        </p:tav>
                                        <p:tav tm="100000">
                                          <p:val>
                                            <p:strVal val="#ppt_h"/>
                                          </p:val>
                                        </p:tav>
                                      </p:tavLst>
                                    </p:anim>
                                    <p:animEffect transition="in" filter="fade">
                                      <p:cBhvr>
                                        <p:cTn id="11"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3" descr="C:\Users\03UstyanSA\Desktop\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solidFill>
            <a:srgbClr val="002060"/>
          </a:solidFill>
          <a:extLst/>
        </p:spPr>
      </p:pic>
      <p:pic>
        <p:nvPicPr>
          <p:cNvPr id="12" name="Picture 4" descr="C:\Users\Игорь\Desktop\Юля работа\В работе\картинки\Dostoinstva-i-nedostatki-investitsionnyh-vkladov-2-670x334.png"/>
          <p:cNvPicPr>
            <a:picLocks noChangeAspect="1" noChangeArrowheads="1"/>
          </p:cNvPicPr>
          <p:nvPr/>
        </p:nvPicPr>
        <p:blipFill>
          <a:blip r:embed="rId4"/>
          <a:srcRect r="47762"/>
          <a:stretch>
            <a:fillRect/>
          </a:stretch>
        </p:blipFill>
        <p:spPr bwMode="auto">
          <a:xfrm>
            <a:off x="5832000" y="3204000"/>
            <a:ext cx="1272913" cy="1214358"/>
          </a:xfrm>
          <a:prstGeom prst="rect">
            <a:avLst/>
          </a:prstGeom>
          <a:noFill/>
          <a:ln w="9525">
            <a:noFill/>
            <a:miter lim="800000"/>
            <a:headEnd/>
            <a:tailEnd/>
          </a:ln>
        </p:spPr>
      </p:pic>
      <p:pic>
        <p:nvPicPr>
          <p:cNvPr id="13" name="Picture 5" descr="C:\Users\Игорь\Desktop\Юля работа\В работе\картинки\Dostoinstva-i-nedostatki-investitsionnyh-vkladov-2-670x334.png"/>
          <p:cNvPicPr>
            <a:picLocks noChangeAspect="1" noChangeArrowheads="1"/>
          </p:cNvPicPr>
          <p:nvPr/>
        </p:nvPicPr>
        <p:blipFill>
          <a:blip r:embed="rId4"/>
          <a:srcRect l="50372"/>
          <a:stretch>
            <a:fillRect/>
          </a:stretch>
        </p:blipFill>
        <p:spPr bwMode="auto">
          <a:xfrm>
            <a:off x="5832000" y="1548000"/>
            <a:ext cx="1293063" cy="1299228"/>
          </a:xfrm>
          <a:prstGeom prst="rect">
            <a:avLst/>
          </a:prstGeom>
          <a:noFill/>
          <a:ln w="9525">
            <a:noFill/>
            <a:miter lim="800000"/>
            <a:headEnd/>
            <a:tailEnd/>
          </a:ln>
        </p:spPr>
      </p:pic>
      <p:pic>
        <p:nvPicPr>
          <p:cNvPr id="14" name="Picture 5" descr="C:\Users\Игорь\Desktop\Юля работа\В работе\картинки\Dostoinstva-i-nedostatki-investitsionnyh-vkladov-2-670x334.png"/>
          <p:cNvPicPr>
            <a:picLocks noChangeAspect="1" noChangeArrowheads="1"/>
          </p:cNvPicPr>
          <p:nvPr/>
        </p:nvPicPr>
        <p:blipFill>
          <a:blip r:embed="rId4"/>
          <a:srcRect l="50372"/>
          <a:stretch>
            <a:fillRect/>
          </a:stretch>
        </p:blipFill>
        <p:spPr bwMode="auto">
          <a:xfrm>
            <a:off x="5832000" y="4860000"/>
            <a:ext cx="1293063" cy="1299228"/>
          </a:xfrm>
          <a:prstGeom prst="rect">
            <a:avLst/>
          </a:prstGeom>
          <a:noFill/>
          <a:ln w="9525">
            <a:noFill/>
            <a:miter lim="800000"/>
            <a:headEnd/>
            <a:tailEnd/>
          </a:ln>
        </p:spPr>
      </p:pic>
      <p:sp>
        <p:nvSpPr>
          <p:cNvPr id="4" name="Скругленный прямоугольник 3"/>
          <p:cNvSpPr/>
          <p:nvPr/>
        </p:nvSpPr>
        <p:spPr>
          <a:xfrm>
            <a:off x="4608000" y="1548000"/>
            <a:ext cx="3780000" cy="1353505"/>
          </a:xfrm>
          <a:prstGeom prst="roundRect">
            <a:avLst/>
          </a:prstGeom>
          <a:solidFill>
            <a:schemeClr val="tx2">
              <a:lumMod val="75000"/>
            </a:schemeClr>
          </a:solidFill>
          <a:ln>
            <a:solidFill>
              <a:schemeClr val="bg1">
                <a:lumMod val="85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lvl="0"/>
            <a:r>
              <a:rPr lang="ru-RU" sz="2000" b="1" dirty="0"/>
              <a:t>На Ваш счет поступила заработанная сумма</a:t>
            </a:r>
          </a:p>
        </p:txBody>
      </p:sp>
      <p:sp>
        <p:nvSpPr>
          <p:cNvPr id="23" name="Скругленный прямоугольник 22"/>
          <p:cNvSpPr/>
          <p:nvPr/>
        </p:nvSpPr>
        <p:spPr>
          <a:xfrm>
            <a:off x="4608000" y="3204000"/>
            <a:ext cx="3751979" cy="1308905"/>
          </a:xfrm>
          <a:prstGeom prst="roundRect">
            <a:avLst/>
          </a:prstGeom>
          <a:solidFill>
            <a:schemeClr val="tx2">
              <a:lumMod val="75000"/>
            </a:schemeClr>
          </a:solidFill>
          <a:ln>
            <a:solidFill>
              <a:schemeClr val="bg1">
                <a:lumMod val="85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lvl="0" algn="ctr"/>
            <a:r>
              <a:rPr lang="ru-RU" sz="2000" b="1" dirty="0"/>
              <a:t>После активизации ссылки баланс Вашего телефона уменьшился на 300 рублей</a:t>
            </a:r>
          </a:p>
        </p:txBody>
      </p:sp>
      <p:sp>
        <p:nvSpPr>
          <p:cNvPr id="25" name="Скругленный прямоугольник 24"/>
          <p:cNvSpPr/>
          <p:nvPr/>
        </p:nvSpPr>
        <p:spPr>
          <a:xfrm>
            <a:off x="4608000" y="4860000"/>
            <a:ext cx="3667360" cy="1224135"/>
          </a:xfrm>
          <a:prstGeom prst="roundRect">
            <a:avLst/>
          </a:prstGeom>
          <a:solidFill>
            <a:schemeClr val="tx2">
              <a:lumMod val="75000"/>
            </a:schemeClr>
          </a:solidFill>
          <a:ln>
            <a:solidFill>
              <a:schemeClr val="bg1">
                <a:lumMod val="85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lvl="0" algn="ctr"/>
            <a:r>
              <a:rPr lang="ru-RU" sz="2000" b="1" dirty="0"/>
              <a:t>Сумма заработанных денег удвоилась</a:t>
            </a:r>
          </a:p>
        </p:txBody>
      </p:sp>
      <p:pic>
        <p:nvPicPr>
          <p:cNvPr id="15" name="Рисунок 14">
            <a:hlinkClick r:id="rId5" action="ppaction://hlinkfile"/>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2740" b="77958" l="32165" r="66013">
                        <a14:foregroundMark x1="38753" y1="50685" x2="38753" y2="50685"/>
                        <a14:foregroundMark x1="43167" y1="50685" x2="43167" y2="50685"/>
                        <a14:foregroundMark x1="49755" y1="50062" x2="49755" y2="50062"/>
                        <a14:foregroundMark x1="54590" y1="48692" x2="54590" y2="48692"/>
                      </a14:backgroundRemoval>
                    </a14:imgEffect>
                  </a14:imgLayer>
                </a14:imgProps>
              </a:ext>
              <a:ext uri="{28A0092B-C50C-407E-A947-70E740481C1C}">
                <a14:useLocalDpi xmlns:a14="http://schemas.microsoft.com/office/drawing/2010/main" val="0"/>
              </a:ext>
            </a:extLst>
          </a:blip>
          <a:srcRect l="29374" t="2994" r="29856" b="21087"/>
          <a:stretch/>
        </p:blipFill>
        <p:spPr bwMode="auto">
          <a:xfrm>
            <a:off x="1368000" y="1908000"/>
            <a:ext cx="1691832" cy="1771468"/>
          </a:xfrm>
          <a:prstGeom prst="rect">
            <a:avLst/>
          </a:prstGeom>
          <a:ln>
            <a:noFill/>
          </a:ln>
          <a:extLst>
            <a:ext uri="{53640926-AAD7-44D8-BBD7-CCE9431645EC}">
              <a14:shadowObscured xmlns:a14="http://schemas.microsoft.com/office/drawing/2010/main"/>
            </a:ext>
          </a:extLst>
        </p:spPr>
      </p:pic>
      <p:sp>
        <p:nvSpPr>
          <p:cNvPr id="16" name="Прямоугольник 15"/>
          <p:cNvSpPr/>
          <p:nvPr/>
        </p:nvSpPr>
        <p:spPr>
          <a:xfrm>
            <a:off x="323527" y="4284000"/>
            <a:ext cx="4032448" cy="1508105"/>
          </a:xfrm>
          <a:prstGeom prst="rect">
            <a:avLst/>
          </a:prstGeom>
          <a:effectLst>
            <a:glow rad="101600">
              <a:schemeClr val="accent2">
                <a:satMod val="175000"/>
                <a:alpha val="40000"/>
              </a:schemeClr>
            </a:glow>
          </a:effectLst>
        </p:spPr>
        <p:txBody>
          <a:bodyPr wrap="square">
            <a:spAutoFit/>
          </a:bodyPr>
          <a:lstStyle/>
          <a:p>
            <a:pPr algn="ctr">
              <a:defRPr/>
            </a:pPr>
            <a:r>
              <a:rPr lang="ru-RU" sz="3200" b="1" dirty="0">
                <a:ln w="1905"/>
                <a:solidFill>
                  <a:srgbClr val="FF5050"/>
                </a:solidFill>
                <a:effectLst>
                  <a:innerShdw blurRad="69850" dist="43180" dir="5400000">
                    <a:srgbClr val="000000">
                      <a:alpha val="65000"/>
                    </a:srgbClr>
                  </a:innerShdw>
                </a:effectLst>
              </a:rPr>
              <a:t>СИТУАЦИЯ</a:t>
            </a:r>
            <a:r>
              <a:rPr lang="en-US" sz="3200" b="1" dirty="0">
                <a:ln w="1905"/>
                <a:solidFill>
                  <a:srgbClr val="FF5050"/>
                </a:solidFill>
                <a:effectLst>
                  <a:innerShdw blurRad="69850" dist="43180" dir="5400000">
                    <a:srgbClr val="000000">
                      <a:alpha val="65000"/>
                    </a:srgbClr>
                  </a:innerShdw>
                </a:effectLst>
              </a:rPr>
              <a:t> 3</a:t>
            </a:r>
            <a:endParaRPr lang="ru-RU" sz="3200" b="1" dirty="0">
              <a:ln w="1905"/>
              <a:solidFill>
                <a:srgbClr val="FF5050"/>
              </a:solidFill>
              <a:effectLst>
                <a:innerShdw blurRad="69850" dist="43180" dir="5400000">
                  <a:srgbClr val="000000">
                    <a:alpha val="65000"/>
                  </a:srgbClr>
                </a:innerShdw>
              </a:effectLst>
            </a:endParaRPr>
          </a:p>
          <a:p>
            <a:pPr algn="ctr">
              <a:defRPr/>
            </a:pPr>
            <a:endParaRPr lang="en-US" sz="1200" b="1" dirty="0">
              <a:ln w="1905"/>
              <a:solidFill>
                <a:srgbClr val="FF5050"/>
              </a:solidFill>
              <a:effectLst>
                <a:innerShdw blurRad="69850" dist="43180" dir="5400000">
                  <a:srgbClr val="000000">
                    <a:alpha val="65000"/>
                  </a:srgbClr>
                </a:innerShdw>
              </a:effectLst>
            </a:endParaRPr>
          </a:p>
          <a:p>
            <a:pPr algn="ctr">
              <a:defRPr/>
            </a:pPr>
            <a:r>
              <a:rPr lang="ru-RU" sz="2400" b="1" i="1" dirty="0">
                <a:ln w="1905"/>
                <a:solidFill>
                  <a:srgbClr val="FF5050"/>
                </a:solidFill>
                <a:effectLst>
                  <a:innerShdw blurRad="69850" dist="43180" dir="5400000">
                    <a:srgbClr val="000000">
                      <a:alpha val="65000"/>
                    </a:srgbClr>
                  </a:innerShdw>
                </a:effectLst>
              </a:rPr>
              <a:t>«Вы захотели новый телефон…»</a:t>
            </a:r>
          </a:p>
        </p:txBody>
      </p:sp>
      <p:sp>
        <p:nvSpPr>
          <p:cNvPr id="19" name="Прямоугольник 18"/>
          <p:cNvSpPr/>
          <p:nvPr/>
        </p:nvSpPr>
        <p:spPr>
          <a:xfrm>
            <a:off x="4608000" y="468000"/>
            <a:ext cx="3718135" cy="584775"/>
          </a:xfrm>
          <a:prstGeom prst="rect">
            <a:avLst/>
          </a:prstGeom>
          <a:effectLst>
            <a:glow rad="101600">
              <a:schemeClr val="accent2">
                <a:satMod val="175000"/>
                <a:alpha val="40000"/>
              </a:schemeClr>
            </a:glow>
          </a:effectLst>
        </p:spPr>
        <p:txBody>
          <a:bodyPr wrap="square">
            <a:spAutoFit/>
          </a:bodyPr>
          <a:lstStyle/>
          <a:p>
            <a:pPr algn="ctr">
              <a:defRPr/>
            </a:pPr>
            <a:r>
              <a:rPr lang="ru-RU" sz="3200" b="1" dirty="0">
                <a:ln w="1905"/>
                <a:solidFill>
                  <a:srgbClr val="FF5050"/>
                </a:solidFill>
                <a:effectLst>
                  <a:innerShdw blurRad="69850" dist="43180" dir="5400000">
                    <a:srgbClr val="000000">
                      <a:alpha val="65000"/>
                    </a:srgbClr>
                  </a:innerShdw>
                </a:effectLst>
              </a:rPr>
              <a:t>ВАРИАНТЫ ОТВЕТА</a:t>
            </a:r>
          </a:p>
        </p:txBody>
      </p:sp>
      <p:sp>
        <p:nvSpPr>
          <p:cNvPr id="17" name="Стрелка вправо 16">
            <a:hlinkClick r:id="" action="ppaction://hlinkshowjump?jump=nextslide"/>
          </p:cNvPr>
          <p:cNvSpPr/>
          <p:nvPr/>
        </p:nvSpPr>
        <p:spPr>
          <a:xfrm>
            <a:off x="8146419" y="6180367"/>
            <a:ext cx="792088" cy="479660"/>
          </a:xfrm>
          <a:prstGeom prst="rightArrow">
            <a:avLst/>
          </a:prstGeom>
          <a:solidFill>
            <a:schemeClr val="tx2">
              <a:lumMod val="60000"/>
              <a:lumOff val="4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Овал 19"/>
          <p:cNvSpPr/>
          <p:nvPr/>
        </p:nvSpPr>
        <p:spPr>
          <a:xfrm>
            <a:off x="4419084" y="2743294"/>
            <a:ext cx="466695" cy="431027"/>
          </a:xfrm>
          <a:prstGeom prst="ellipse">
            <a:avLst/>
          </a:prstGeom>
          <a:solidFill>
            <a:schemeClr val="tx2">
              <a:lumMod val="60000"/>
              <a:lumOff val="4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dirty="0">
              <a:solidFill>
                <a:schemeClr val="bg1"/>
              </a:solidFill>
            </a:endParaRPr>
          </a:p>
        </p:txBody>
      </p:sp>
      <p:sp>
        <p:nvSpPr>
          <p:cNvPr id="21" name="Овал 20"/>
          <p:cNvSpPr/>
          <p:nvPr/>
        </p:nvSpPr>
        <p:spPr>
          <a:xfrm>
            <a:off x="4374652" y="4284000"/>
            <a:ext cx="466695" cy="431027"/>
          </a:xfrm>
          <a:prstGeom prst="ellipse">
            <a:avLst/>
          </a:prstGeom>
          <a:solidFill>
            <a:schemeClr val="tx2">
              <a:lumMod val="60000"/>
              <a:lumOff val="4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dirty="0">
              <a:solidFill>
                <a:schemeClr val="bg1"/>
              </a:solidFill>
            </a:endParaRPr>
          </a:p>
        </p:txBody>
      </p:sp>
      <p:sp>
        <p:nvSpPr>
          <p:cNvPr id="22" name="Овал 21"/>
          <p:cNvSpPr/>
          <p:nvPr/>
        </p:nvSpPr>
        <p:spPr>
          <a:xfrm>
            <a:off x="4419084" y="5868621"/>
            <a:ext cx="466695" cy="431027"/>
          </a:xfrm>
          <a:prstGeom prst="ellipse">
            <a:avLst/>
          </a:prstGeom>
          <a:solidFill>
            <a:schemeClr val="tx2">
              <a:lumMod val="60000"/>
              <a:lumOff val="4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dirty="0">
              <a:solidFill>
                <a:schemeClr val="bg1"/>
              </a:solidFill>
            </a:endParaRPr>
          </a:p>
        </p:txBody>
      </p:sp>
    </p:spTree>
    <p:extLst>
      <p:ext uri="{BB962C8B-B14F-4D97-AF65-F5344CB8AC3E}">
        <p14:creationId xmlns:p14="http://schemas.microsoft.com/office/powerpoint/2010/main" val="137034159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fltVal val="0"/>
                                          </p:val>
                                        </p:tav>
                                        <p:tav tm="100000">
                                          <p:val>
                                            <p:strVal val="#ppt_w"/>
                                          </p:val>
                                        </p:tav>
                                      </p:tavLst>
                                    </p:anim>
                                    <p:anim calcmode="lin" valueType="num">
                                      <p:cBhvr>
                                        <p:cTn id="8" dur="1000" fill="hold"/>
                                        <p:tgtEl>
                                          <p:spTgt spid="16"/>
                                        </p:tgtEl>
                                        <p:attrNameLst>
                                          <p:attrName>ppt_h</p:attrName>
                                        </p:attrNameLst>
                                      </p:cBhvr>
                                      <p:tavLst>
                                        <p:tav tm="0">
                                          <p:val>
                                            <p:fltVal val="0"/>
                                          </p:val>
                                        </p:tav>
                                        <p:tav tm="100000">
                                          <p:val>
                                            <p:strVal val="#ppt_h"/>
                                          </p:val>
                                        </p:tav>
                                      </p:tavLst>
                                    </p:anim>
                                    <p:animEffect transition="in" filter="fade">
                                      <p:cBhvr>
                                        <p:cTn id="9" dur="1000"/>
                                        <p:tgtEl>
                                          <p:spTgt spid="16"/>
                                        </p:tgtEl>
                                      </p:cBhvr>
                                    </p:animEffect>
                                  </p:childTnLst>
                                </p:cTn>
                              </p:par>
                            </p:childTnLst>
                          </p:cTn>
                        </p:par>
                        <p:par>
                          <p:cTn id="10" fill="hold">
                            <p:stCondLst>
                              <p:cond delay="1000"/>
                            </p:stCondLst>
                            <p:childTnLst>
                              <p:par>
                                <p:cTn id="11" presetID="6" presetClass="emph" presetSubtype="0" fill="hold" nodeType="afterEffect">
                                  <p:stCondLst>
                                    <p:cond delay="0"/>
                                  </p:stCondLst>
                                  <p:childTnLst>
                                    <p:animScale>
                                      <p:cBhvr>
                                        <p:cTn id="12" dur="2000" fill="hold"/>
                                        <p:tgtEl>
                                          <p:spTgt spid="1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20"/>
                    </p:tgtEl>
                  </p:cond>
                </p:stCondLst>
                <p:endSync evt="end" delay="0">
                  <p:rtn val="all"/>
                </p:endSync>
                <p:childTnLst>
                  <p:par>
                    <p:cTn id="14" fill="hold">
                      <p:stCondLst>
                        <p:cond delay="0"/>
                      </p:stCondLst>
                      <p:childTnLst>
                        <p:par>
                          <p:cTn id="15" fill="hold">
                            <p:stCondLst>
                              <p:cond delay="0"/>
                            </p:stCondLst>
                            <p:childTnLst>
                              <p:par>
                                <p:cTn id="16" presetID="10" presetClass="exit" presetSubtype="0" fill="hold" grpId="0" nodeType="clickEffect">
                                  <p:stCondLst>
                                    <p:cond delay="0"/>
                                  </p:stCondLst>
                                  <p:childTnLst>
                                    <p:animEffect transition="out" filter="fade">
                                      <p:cBhvr>
                                        <p:cTn id="17" dur="750"/>
                                        <p:tgtEl>
                                          <p:spTgt spid="4"/>
                                        </p:tgtEl>
                                      </p:cBhvr>
                                    </p:animEffect>
                                    <p:set>
                                      <p:cBhvr>
                                        <p:cTn id="18" dur="1" fill="hold">
                                          <p:stCondLst>
                                            <p:cond delay="74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19" restart="whenNotActive" fill="hold" evtFilter="cancelBubble" nodeType="interactiveSeq">
                <p:stCondLst>
                  <p:cond evt="onClick" delay="0">
                    <p:tgtEl>
                      <p:spTgt spid="21"/>
                    </p:tgtEl>
                  </p:cond>
                </p:stCondLst>
                <p:endSync evt="end" delay="0">
                  <p:rtn val="all"/>
                </p:endSync>
                <p:childTnLst>
                  <p:par>
                    <p:cTn id="20" fill="hold">
                      <p:stCondLst>
                        <p:cond delay="0"/>
                      </p:stCondLst>
                      <p:childTnLst>
                        <p:par>
                          <p:cTn id="21" fill="hold">
                            <p:stCondLst>
                              <p:cond delay="0"/>
                            </p:stCondLst>
                            <p:childTnLst>
                              <p:par>
                                <p:cTn id="22" presetID="10" presetClass="exit" presetSubtype="0" fill="hold" grpId="0" nodeType="clickEffect">
                                  <p:stCondLst>
                                    <p:cond delay="0"/>
                                  </p:stCondLst>
                                  <p:childTnLst>
                                    <p:animEffect transition="out" filter="fade">
                                      <p:cBhvr>
                                        <p:cTn id="23" dur="750"/>
                                        <p:tgtEl>
                                          <p:spTgt spid="23"/>
                                        </p:tgtEl>
                                      </p:cBhvr>
                                    </p:animEffect>
                                    <p:set>
                                      <p:cBhvr>
                                        <p:cTn id="24" dur="1" fill="hold">
                                          <p:stCondLst>
                                            <p:cond delay="74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25" restart="whenNotActive" fill="hold" evtFilter="cancelBubble" nodeType="interactiveSeq">
                <p:stCondLst>
                  <p:cond evt="onClick" delay="0">
                    <p:tgtEl>
                      <p:spTgt spid="22"/>
                    </p:tgtEl>
                  </p:cond>
                </p:stCondLst>
                <p:endSync evt="end" delay="0">
                  <p:rtn val="all"/>
                </p:endSync>
                <p:childTnLst>
                  <p:par>
                    <p:cTn id="26" fill="hold">
                      <p:stCondLst>
                        <p:cond delay="0"/>
                      </p:stCondLst>
                      <p:childTnLst>
                        <p:par>
                          <p:cTn id="27" fill="hold">
                            <p:stCondLst>
                              <p:cond delay="0"/>
                            </p:stCondLst>
                            <p:childTnLst>
                              <p:par>
                                <p:cTn id="28" presetID="10" presetClass="exit" presetSubtype="0" fill="hold" grpId="0" nodeType="clickEffect">
                                  <p:stCondLst>
                                    <p:cond delay="0"/>
                                  </p:stCondLst>
                                  <p:childTnLst>
                                    <p:animEffect transition="out" filter="fade">
                                      <p:cBhvr>
                                        <p:cTn id="29" dur="750"/>
                                        <p:tgtEl>
                                          <p:spTgt spid="25"/>
                                        </p:tgtEl>
                                      </p:cBhvr>
                                    </p:animEffect>
                                    <p:set>
                                      <p:cBhvr>
                                        <p:cTn id="30" dur="1" fill="hold">
                                          <p:stCondLst>
                                            <p:cond delay="74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2"/>
                  </p:tgtEl>
                </p:cond>
              </p:nextCondLst>
            </p:seq>
          </p:childTnLst>
        </p:cTn>
      </p:par>
    </p:tnLst>
    <p:bldLst>
      <p:bldP spid="4" grpId="0" animBg="1"/>
      <p:bldP spid="23" grpId="0" animBg="1"/>
      <p:bldP spid="25" grpId="0" animBg="1"/>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3" descr="C:\Users\03UstyanSA\Desktop\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solidFill>
            <a:srgbClr val="002060"/>
          </a:solidFill>
          <a:extLst/>
        </p:spPr>
      </p:pic>
      <p:sp>
        <p:nvSpPr>
          <p:cNvPr id="6" name="Прямоугольник 5"/>
          <p:cNvSpPr/>
          <p:nvPr/>
        </p:nvSpPr>
        <p:spPr>
          <a:xfrm>
            <a:off x="2052000" y="1260000"/>
            <a:ext cx="4752000" cy="4247317"/>
          </a:xfrm>
          <a:prstGeom prst="rect">
            <a:avLst/>
          </a:prstGeom>
        </p:spPr>
        <p:txBody>
          <a:bodyPr wrap="square">
            <a:spAutoFit/>
          </a:bodyPr>
          <a:lstStyle/>
          <a:p>
            <a:pPr indent="358775" algn="just"/>
            <a:r>
              <a:rPr lang="ru-RU" b="1" dirty="0">
                <a:solidFill>
                  <a:srgbClr val="002060"/>
                </a:solidFill>
              </a:rPr>
              <a:t>Мошенники часто заманивают в свои схемы «супервыгодными» предложениями. Человек выполняет несложные задания и думает, что получит за это денежное вознаграждение. </a:t>
            </a:r>
            <a:endParaRPr lang="en-US" b="1" dirty="0">
              <a:solidFill>
                <a:srgbClr val="002060"/>
              </a:solidFill>
            </a:endParaRPr>
          </a:p>
          <a:p>
            <a:pPr indent="358775" algn="just"/>
            <a:r>
              <a:rPr lang="ru-RU" b="1" dirty="0">
                <a:solidFill>
                  <a:srgbClr val="002060"/>
                </a:solidFill>
              </a:rPr>
              <a:t>Но в его личном кабинете копятся баллы, как в онлайн-игре, а не рубли, и получить их он не сможет. </a:t>
            </a:r>
            <a:endParaRPr lang="en-US" b="1" dirty="0">
              <a:solidFill>
                <a:srgbClr val="002060"/>
              </a:solidFill>
            </a:endParaRPr>
          </a:p>
          <a:p>
            <a:pPr indent="358775" algn="just"/>
            <a:r>
              <a:rPr lang="ru-RU" b="1" dirty="0">
                <a:solidFill>
                  <a:srgbClr val="002060"/>
                </a:solidFill>
              </a:rPr>
              <a:t>Аккаунт блокируют, когда человек пытается вывести свой «заработок». На прощание аферисты снимают деньги с баланса его мобильного телефона: присылают СМС со ссылкой, и если по ней перейти, человек невольно подтверждает списание.</a:t>
            </a:r>
          </a:p>
        </p:txBody>
      </p:sp>
      <p:sp>
        <p:nvSpPr>
          <p:cNvPr id="20" name="Прямоугольник 19"/>
          <p:cNvSpPr/>
          <p:nvPr/>
        </p:nvSpPr>
        <p:spPr>
          <a:xfrm>
            <a:off x="1860744" y="244982"/>
            <a:ext cx="5787162" cy="584775"/>
          </a:xfrm>
          <a:prstGeom prst="rect">
            <a:avLst/>
          </a:prstGeom>
        </p:spPr>
        <p:txBody>
          <a:bodyPr wrap="none">
            <a:spAutoFit/>
          </a:bodyPr>
          <a:lstStyle/>
          <a:p>
            <a:pPr algn="ctr">
              <a:defRPr/>
            </a:pPr>
            <a:r>
              <a:rPr lang="ru-RU" sz="3200" b="1" dirty="0">
                <a:ln w="1905"/>
                <a:solidFill>
                  <a:srgbClr val="FF5050"/>
                </a:solidFill>
                <a:effectLst>
                  <a:innerShdw blurRad="69850" dist="43180" dir="5400000">
                    <a:srgbClr val="000000">
                      <a:alpha val="65000"/>
                    </a:srgbClr>
                  </a:innerShdw>
                </a:effectLst>
              </a:rPr>
              <a:t>КАК ПОСТУПИТЬ В СИТУАЦИИ ?</a:t>
            </a:r>
          </a:p>
        </p:txBody>
      </p:sp>
      <p:grpSp>
        <p:nvGrpSpPr>
          <p:cNvPr id="21" name="Группа 20"/>
          <p:cNvGrpSpPr/>
          <p:nvPr/>
        </p:nvGrpSpPr>
        <p:grpSpPr>
          <a:xfrm>
            <a:off x="6979280" y="2544666"/>
            <a:ext cx="1872208" cy="1972501"/>
            <a:chOff x="6907272" y="2662405"/>
            <a:chExt cx="1872208" cy="1972501"/>
          </a:xfrm>
        </p:grpSpPr>
        <p:pic>
          <p:nvPicPr>
            <p:cNvPr id="22" name="Picture 4">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48264" y="2662405"/>
              <a:ext cx="1790224" cy="17370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Прямоугольник 23"/>
            <p:cNvSpPr/>
            <p:nvPr/>
          </p:nvSpPr>
          <p:spPr>
            <a:xfrm>
              <a:off x="6948264" y="4404074"/>
              <a:ext cx="1790224" cy="1800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Прямоугольник 25"/>
            <p:cNvSpPr/>
            <p:nvPr/>
          </p:nvSpPr>
          <p:spPr>
            <a:xfrm>
              <a:off x="6907272" y="4173241"/>
              <a:ext cx="1872208" cy="461665"/>
            </a:xfrm>
            <a:prstGeom prst="rect">
              <a:avLst/>
            </a:prstGeom>
          </p:spPr>
          <p:txBody>
            <a:bodyPr wrap="square">
              <a:spAutoFit/>
            </a:bodyPr>
            <a:lstStyle/>
            <a:p>
              <a:pPr algn="ctr">
                <a:defRPr/>
              </a:pPr>
              <a:r>
                <a:rPr lang="ru-RU" sz="1200" b="1" dirty="0">
                  <a:ln w="1905"/>
                  <a:solidFill>
                    <a:srgbClr val="FF5050"/>
                  </a:solidFill>
                  <a:effectLst>
                    <a:innerShdw blurRad="69850" dist="43180" dir="5400000">
                      <a:srgbClr val="000000">
                        <a:alpha val="65000"/>
                      </a:srgbClr>
                    </a:innerShdw>
                  </a:effectLst>
                  <a:latin typeface="Arial Black" panose="020B0A04020102020204" pitchFamily="34" charset="0"/>
                </a:rPr>
                <a:t>ПРИМЕРЫ </a:t>
              </a:r>
            </a:p>
            <a:p>
              <a:pPr algn="ctr">
                <a:defRPr/>
              </a:pPr>
              <a:r>
                <a:rPr lang="ru-RU" sz="1200" b="1" dirty="0">
                  <a:ln w="1905"/>
                  <a:solidFill>
                    <a:srgbClr val="FF5050"/>
                  </a:solidFill>
                  <a:effectLst>
                    <a:innerShdw blurRad="69850" dist="43180" dir="5400000">
                      <a:srgbClr val="000000">
                        <a:alpha val="65000"/>
                      </a:srgbClr>
                    </a:innerShdw>
                  </a:effectLst>
                  <a:latin typeface="Arial Black" panose="020B0A04020102020204" pitchFamily="34" charset="0"/>
                </a:rPr>
                <a:t>МОШЕННИЧЕСТВА</a:t>
              </a:r>
            </a:p>
          </p:txBody>
        </p:sp>
      </p:grpSp>
      <p:sp>
        <p:nvSpPr>
          <p:cNvPr id="9" name="Стрелка вправо 8">
            <a:hlinkClick r:id="rId4" action="ppaction://hlinksldjump"/>
          </p:cNvPr>
          <p:cNvSpPr/>
          <p:nvPr/>
        </p:nvSpPr>
        <p:spPr>
          <a:xfrm>
            <a:off x="8146419" y="6180367"/>
            <a:ext cx="792088" cy="479660"/>
          </a:xfrm>
          <a:prstGeom prst="rightArrow">
            <a:avLst/>
          </a:prstGeom>
          <a:solidFill>
            <a:schemeClr val="tx2">
              <a:lumMod val="60000"/>
              <a:lumOff val="4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75191939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2000" fill="hold"/>
                                        <p:tgtEl>
                                          <p:spTgt spid="18"/>
                                        </p:tgtEl>
                                      </p:cBhvr>
                                      <p:by x="150000" y="150000"/>
                                    </p:animScale>
                                  </p:childTnLst>
                                </p:cTn>
                              </p:par>
                              <p:par>
                                <p:cTn id="7" presetID="53" presetClass="entr" presetSubtype="16"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anim calcmode="lin" valueType="num">
                                      <p:cBhvr>
                                        <p:cTn id="9" dur="750" fill="hold"/>
                                        <p:tgtEl>
                                          <p:spTgt spid="20"/>
                                        </p:tgtEl>
                                        <p:attrNameLst>
                                          <p:attrName>ppt_w</p:attrName>
                                        </p:attrNameLst>
                                      </p:cBhvr>
                                      <p:tavLst>
                                        <p:tav tm="0">
                                          <p:val>
                                            <p:fltVal val="0"/>
                                          </p:val>
                                        </p:tav>
                                        <p:tav tm="100000">
                                          <p:val>
                                            <p:strVal val="#ppt_w"/>
                                          </p:val>
                                        </p:tav>
                                      </p:tavLst>
                                    </p:anim>
                                    <p:anim calcmode="lin" valueType="num">
                                      <p:cBhvr>
                                        <p:cTn id="10" dur="750" fill="hold"/>
                                        <p:tgtEl>
                                          <p:spTgt spid="20"/>
                                        </p:tgtEl>
                                        <p:attrNameLst>
                                          <p:attrName>ppt_h</p:attrName>
                                        </p:attrNameLst>
                                      </p:cBhvr>
                                      <p:tavLst>
                                        <p:tav tm="0">
                                          <p:val>
                                            <p:fltVal val="0"/>
                                          </p:val>
                                        </p:tav>
                                        <p:tav tm="100000">
                                          <p:val>
                                            <p:strVal val="#ppt_h"/>
                                          </p:val>
                                        </p:tav>
                                      </p:tavLst>
                                    </p:anim>
                                    <p:animEffect transition="in" filter="fade">
                                      <p:cBhvr>
                                        <p:cTn id="11" dur="7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3" descr="C:\Users\03UstyanSA\Desktop\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792" y="0"/>
            <a:ext cx="9144000" cy="6858000"/>
          </a:xfrm>
          <a:prstGeom prst="rect">
            <a:avLst/>
          </a:prstGeom>
          <a:solidFill>
            <a:srgbClr val="002060"/>
          </a:solidFill>
          <a:extLst/>
        </p:spPr>
      </p:pic>
      <p:pic>
        <p:nvPicPr>
          <p:cNvPr id="12" name="Picture 4" descr="C:\Users\Игорь\Desktop\Юля работа\В работе\картинки\Dostoinstva-i-nedostatki-investitsionnyh-vkladov-2-670x334.png"/>
          <p:cNvPicPr>
            <a:picLocks noChangeAspect="1" noChangeArrowheads="1"/>
          </p:cNvPicPr>
          <p:nvPr/>
        </p:nvPicPr>
        <p:blipFill>
          <a:blip r:embed="rId4"/>
          <a:srcRect r="47762"/>
          <a:stretch>
            <a:fillRect/>
          </a:stretch>
        </p:blipFill>
        <p:spPr bwMode="auto">
          <a:xfrm>
            <a:off x="5832000" y="4860000"/>
            <a:ext cx="1272913" cy="1214358"/>
          </a:xfrm>
          <a:prstGeom prst="rect">
            <a:avLst/>
          </a:prstGeom>
          <a:noFill/>
          <a:ln w="9525">
            <a:noFill/>
            <a:miter lim="800000"/>
            <a:headEnd/>
            <a:tailEnd/>
          </a:ln>
        </p:spPr>
      </p:pic>
      <p:pic>
        <p:nvPicPr>
          <p:cNvPr id="13" name="Picture 5" descr="C:\Users\Игорь\Desktop\Юля работа\В работе\картинки\Dostoinstva-i-nedostatki-investitsionnyh-vkladov-2-670x334.png"/>
          <p:cNvPicPr>
            <a:picLocks noChangeAspect="1" noChangeArrowheads="1"/>
          </p:cNvPicPr>
          <p:nvPr/>
        </p:nvPicPr>
        <p:blipFill>
          <a:blip r:embed="rId4"/>
          <a:srcRect l="50372"/>
          <a:stretch>
            <a:fillRect/>
          </a:stretch>
        </p:blipFill>
        <p:spPr bwMode="auto">
          <a:xfrm>
            <a:off x="5832000" y="3204000"/>
            <a:ext cx="1293063" cy="1299228"/>
          </a:xfrm>
          <a:prstGeom prst="rect">
            <a:avLst/>
          </a:prstGeom>
          <a:noFill/>
          <a:ln w="9525">
            <a:noFill/>
            <a:miter lim="800000"/>
            <a:headEnd/>
            <a:tailEnd/>
          </a:ln>
        </p:spPr>
      </p:pic>
      <p:pic>
        <p:nvPicPr>
          <p:cNvPr id="14" name="Picture 5" descr="C:\Users\Игорь\Desktop\Юля работа\В работе\картинки\Dostoinstva-i-nedostatki-investitsionnyh-vkladov-2-670x334.png"/>
          <p:cNvPicPr>
            <a:picLocks noChangeAspect="1" noChangeArrowheads="1"/>
          </p:cNvPicPr>
          <p:nvPr/>
        </p:nvPicPr>
        <p:blipFill>
          <a:blip r:embed="rId4"/>
          <a:srcRect l="50372"/>
          <a:stretch>
            <a:fillRect/>
          </a:stretch>
        </p:blipFill>
        <p:spPr bwMode="auto">
          <a:xfrm>
            <a:off x="5832000" y="1548000"/>
            <a:ext cx="1293063" cy="1299228"/>
          </a:xfrm>
          <a:prstGeom prst="rect">
            <a:avLst/>
          </a:prstGeom>
          <a:noFill/>
          <a:ln w="9525">
            <a:noFill/>
            <a:miter lim="800000"/>
            <a:headEnd/>
            <a:tailEnd/>
          </a:ln>
        </p:spPr>
      </p:pic>
      <p:sp>
        <p:nvSpPr>
          <p:cNvPr id="4" name="Скругленный прямоугольник 3"/>
          <p:cNvSpPr/>
          <p:nvPr/>
        </p:nvSpPr>
        <p:spPr>
          <a:xfrm>
            <a:off x="4608000" y="1548000"/>
            <a:ext cx="3780000" cy="1353505"/>
          </a:xfrm>
          <a:prstGeom prst="roundRect">
            <a:avLst/>
          </a:prstGeom>
          <a:solidFill>
            <a:schemeClr val="tx2">
              <a:lumMod val="75000"/>
            </a:schemeClr>
          </a:solidFill>
          <a:ln>
            <a:solidFill>
              <a:schemeClr val="bg1">
                <a:lumMod val="85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lvl="0" algn="ctr"/>
            <a:r>
              <a:rPr lang="ru-RU" sz="2000" b="1" dirty="0"/>
              <a:t>Сообщите свой номер телефона и продиктуете код-подтверждения покупки</a:t>
            </a:r>
          </a:p>
        </p:txBody>
      </p:sp>
      <p:sp>
        <p:nvSpPr>
          <p:cNvPr id="23" name="Скругленный прямоугольник 22"/>
          <p:cNvSpPr/>
          <p:nvPr/>
        </p:nvSpPr>
        <p:spPr>
          <a:xfrm>
            <a:off x="4608000" y="3204000"/>
            <a:ext cx="3780000" cy="1308905"/>
          </a:xfrm>
          <a:prstGeom prst="roundRect">
            <a:avLst/>
          </a:prstGeom>
          <a:solidFill>
            <a:schemeClr val="tx2">
              <a:lumMod val="75000"/>
            </a:schemeClr>
          </a:solidFill>
          <a:ln>
            <a:solidFill>
              <a:schemeClr val="bg1">
                <a:lumMod val="85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lvl="0" algn="ctr"/>
            <a:r>
              <a:rPr lang="ru-RU" sz="2000" b="1" dirty="0"/>
              <a:t>Позвоните знакомой, уточните информацию и перешлете код-подтверждения</a:t>
            </a:r>
          </a:p>
        </p:txBody>
      </p:sp>
      <p:sp>
        <p:nvSpPr>
          <p:cNvPr id="25" name="Скругленный прямоугольник 24"/>
          <p:cNvSpPr/>
          <p:nvPr/>
        </p:nvSpPr>
        <p:spPr>
          <a:xfrm>
            <a:off x="4608000" y="4860000"/>
            <a:ext cx="3780000" cy="1224135"/>
          </a:xfrm>
          <a:prstGeom prst="roundRect">
            <a:avLst/>
          </a:prstGeom>
          <a:solidFill>
            <a:schemeClr val="tx2">
              <a:lumMod val="75000"/>
            </a:schemeClr>
          </a:solidFill>
          <a:ln>
            <a:solidFill>
              <a:schemeClr val="bg1">
                <a:lumMod val="85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lvl="0" algn="ctr"/>
            <a:r>
              <a:rPr lang="ru-RU" sz="2000" b="1" dirty="0"/>
              <a:t>Откажитесь от передачи  информации</a:t>
            </a:r>
          </a:p>
        </p:txBody>
      </p:sp>
      <p:pic>
        <p:nvPicPr>
          <p:cNvPr id="15" name="Рисунок 14">
            <a:hlinkClick r:id="rId5" action="ppaction://hlinkfile"/>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12080" b="80199" l="33589" r="66969">
                        <a14:foregroundMark x1="44623" y1="48443" x2="44623" y2="48443"/>
                        <a14:foregroundMark x1="56844" y1="47323" x2="56844" y2="47323"/>
                        <a14:foregroundMark x1="55866" y1="46202" x2="55866" y2="46202"/>
                        <a14:foregroundMark x1="55726" y1="48692" x2="55726" y2="48692"/>
                        <a14:foregroundMark x1="44274" y1="46949" x2="44274" y2="46949"/>
                      </a14:backgroundRemoval>
                    </a14:imgEffect>
                  </a14:imgLayer>
                </a14:imgProps>
              </a:ext>
              <a:ext uri="{28A0092B-C50C-407E-A947-70E740481C1C}">
                <a14:useLocalDpi xmlns:a14="http://schemas.microsoft.com/office/drawing/2010/main" val="0"/>
              </a:ext>
            </a:extLst>
          </a:blip>
          <a:srcRect l="29534" t="9271" r="28732" b="18233"/>
          <a:stretch/>
        </p:blipFill>
        <p:spPr bwMode="auto">
          <a:xfrm>
            <a:off x="1368000" y="1908000"/>
            <a:ext cx="1768969" cy="1728192"/>
          </a:xfrm>
          <a:prstGeom prst="rect">
            <a:avLst/>
          </a:prstGeom>
          <a:ln>
            <a:noFill/>
          </a:ln>
          <a:extLst>
            <a:ext uri="{53640926-AAD7-44D8-BBD7-CCE9431645EC}">
              <a14:shadowObscured xmlns:a14="http://schemas.microsoft.com/office/drawing/2010/main"/>
            </a:ext>
          </a:extLst>
        </p:spPr>
      </p:pic>
      <p:sp>
        <p:nvSpPr>
          <p:cNvPr id="17" name="Прямоугольник 16"/>
          <p:cNvSpPr/>
          <p:nvPr/>
        </p:nvSpPr>
        <p:spPr>
          <a:xfrm>
            <a:off x="323527" y="4284000"/>
            <a:ext cx="4032448" cy="1508105"/>
          </a:xfrm>
          <a:prstGeom prst="rect">
            <a:avLst/>
          </a:prstGeom>
          <a:effectLst>
            <a:glow rad="101600">
              <a:schemeClr val="accent2">
                <a:satMod val="175000"/>
                <a:alpha val="40000"/>
              </a:schemeClr>
            </a:glow>
          </a:effectLst>
        </p:spPr>
        <p:txBody>
          <a:bodyPr wrap="square">
            <a:spAutoFit/>
          </a:bodyPr>
          <a:lstStyle/>
          <a:p>
            <a:pPr algn="ctr">
              <a:defRPr/>
            </a:pPr>
            <a:r>
              <a:rPr lang="ru-RU" sz="3200" b="1" dirty="0">
                <a:ln w="1905"/>
                <a:solidFill>
                  <a:srgbClr val="FF5050"/>
                </a:solidFill>
                <a:effectLst>
                  <a:innerShdw blurRad="69850" dist="43180" dir="5400000">
                    <a:srgbClr val="000000">
                      <a:alpha val="65000"/>
                    </a:srgbClr>
                  </a:innerShdw>
                </a:effectLst>
              </a:rPr>
              <a:t>СИТУАЦИЯ</a:t>
            </a:r>
            <a:r>
              <a:rPr lang="en-US" sz="3200" b="1" dirty="0">
                <a:ln w="1905"/>
                <a:solidFill>
                  <a:srgbClr val="FF5050"/>
                </a:solidFill>
                <a:effectLst>
                  <a:innerShdw blurRad="69850" dist="43180" dir="5400000">
                    <a:srgbClr val="000000">
                      <a:alpha val="65000"/>
                    </a:srgbClr>
                  </a:innerShdw>
                </a:effectLst>
              </a:rPr>
              <a:t> </a:t>
            </a:r>
            <a:r>
              <a:rPr lang="ru-RU" sz="3200" b="1" dirty="0">
                <a:ln w="1905"/>
                <a:solidFill>
                  <a:srgbClr val="FF5050"/>
                </a:solidFill>
                <a:effectLst>
                  <a:innerShdw blurRad="69850" dist="43180" dir="5400000">
                    <a:srgbClr val="000000">
                      <a:alpha val="65000"/>
                    </a:srgbClr>
                  </a:innerShdw>
                </a:effectLst>
              </a:rPr>
              <a:t>4</a:t>
            </a:r>
          </a:p>
          <a:p>
            <a:pPr algn="ctr">
              <a:defRPr/>
            </a:pPr>
            <a:endParaRPr lang="en-US" sz="1200" b="1" dirty="0">
              <a:ln w="1905"/>
              <a:solidFill>
                <a:srgbClr val="FF5050"/>
              </a:solidFill>
              <a:effectLst>
                <a:innerShdw blurRad="69850" dist="43180" dir="5400000">
                  <a:srgbClr val="000000">
                    <a:alpha val="65000"/>
                  </a:srgbClr>
                </a:innerShdw>
              </a:effectLst>
            </a:endParaRPr>
          </a:p>
          <a:p>
            <a:pPr algn="ctr">
              <a:defRPr/>
            </a:pPr>
            <a:r>
              <a:rPr lang="ru-RU" sz="2400" b="1" i="1" dirty="0">
                <a:ln w="1905"/>
                <a:solidFill>
                  <a:srgbClr val="FF5050"/>
                </a:solidFill>
                <a:effectLst>
                  <a:innerShdw blurRad="69850" dist="43180" dir="5400000">
                    <a:srgbClr val="000000">
                      <a:alpha val="65000"/>
                    </a:srgbClr>
                  </a:innerShdw>
                </a:effectLst>
              </a:rPr>
              <a:t>«Вам написала давняя знакомая…»</a:t>
            </a:r>
          </a:p>
        </p:txBody>
      </p:sp>
      <p:sp>
        <p:nvSpPr>
          <p:cNvPr id="19" name="Прямоугольник 18"/>
          <p:cNvSpPr/>
          <p:nvPr/>
        </p:nvSpPr>
        <p:spPr>
          <a:xfrm>
            <a:off x="4608000" y="468000"/>
            <a:ext cx="3718135" cy="584775"/>
          </a:xfrm>
          <a:prstGeom prst="rect">
            <a:avLst/>
          </a:prstGeom>
          <a:effectLst>
            <a:glow rad="101600">
              <a:schemeClr val="accent2">
                <a:satMod val="175000"/>
                <a:alpha val="40000"/>
              </a:schemeClr>
            </a:glow>
          </a:effectLst>
        </p:spPr>
        <p:txBody>
          <a:bodyPr wrap="square">
            <a:spAutoFit/>
          </a:bodyPr>
          <a:lstStyle/>
          <a:p>
            <a:pPr algn="ctr">
              <a:defRPr/>
            </a:pPr>
            <a:r>
              <a:rPr lang="ru-RU" sz="3200" b="1" dirty="0">
                <a:ln w="1905"/>
                <a:solidFill>
                  <a:srgbClr val="FF5050"/>
                </a:solidFill>
                <a:effectLst>
                  <a:innerShdw blurRad="69850" dist="43180" dir="5400000">
                    <a:srgbClr val="000000">
                      <a:alpha val="65000"/>
                    </a:srgbClr>
                  </a:innerShdw>
                </a:effectLst>
              </a:rPr>
              <a:t>ВАРИАНТЫ ОТВЕТА</a:t>
            </a:r>
          </a:p>
        </p:txBody>
      </p:sp>
      <p:sp>
        <p:nvSpPr>
          <p:cNvPr id="16" name="Стрелка вправо 15">
            <a:hlinkClick r:id="" action="ppaction://hlinkshowjump?jump=nextslide"/>
          </p:cNvPr>
          <p:cNvSpPr/>
          <p:nvPr/>
        </p:nvSpPr>
        <p:spPr>
          <a:xfrm>
            <a:off x="8146419" y="6180367"/>
            <a:ext cx="792088" cy="479660"/>
          </a:xfrm>
          <a:prstGeom prst="rightArrow">
            <a:avLst/>
          </a:prstGeom>
          <a:solidFill>
            <a:schemeClr val="tx2">
              <a:lumMod val="60000"/>
              <a:lumOff val="4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Овал 19"/>
          <p:cNvSpPr/>
          <p:nvPr/>
        </p:nvSpPr>
        <p:spPr>
          <a:xfrm>
            <a:off x="4419084" y="2743294"/>
            <a:ext cx="466695" cy="431027"/>
          </a:xfrm>
          <a:prstGeom prst="ellipse">
            <a:avLst/>
          </a:prstGeom>
          <a:solidFill>
            <a:schemeClr val="tx2">
              <a:lumMod val="60000"/>
              <a:lumOff val="4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dirty="0">
              <a:solidFill>
                <a:schemeClr val="bg1"/>
              </a:solidFill>
            </a:endParaRPr>
          </a:p>
        </p:txBody>
      </p:sp>
      <p:sp>
        <p:nvSpPr>
          <p:cNvPr id="21" name="Овал 20"/>
          <p:cNvSpPr/>
          <p:nvPr/>
        </p:nvSpPr>
        <p:spPr>
          <a:xfrm>
            <a:off x="4419084" y="4350671"/>
            <a:ext cx="466695" cy="431027"/>
          </a:xfrm>
          <a:prstGeom prst="ellipse">
            <a:avLst/>
          </a:prstGeom>
          <a:solidFill>
            <a:schemeClr val="tx2">
              <a:lumMod val="60000"/>
              <a:lumOff val="4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dirty="0">
              <a:solidFill>
                <a:schemeClr val="bg1"/>
              </a:solidFill>
            </a:endParaRPr>
          </a:p>
        </p:txBody>
      </p:sp>
      <p:sp>
        <p:nvSpPr>
          <p:cNvPr id="22" name="Овал 21"/>
          <p:cNvSpPr/>
          <p:nvPr/>
        </p:nvSpPr>
        <p:spPr>
          <a:xfrm>
            <a:off x="4419084" y="5868621"/>
            <a:ext cx="466695" cy="431027"/>
          </a:xfrm>
          <a:prstGeom prst="ellipse">
            <a:avLst/>
          </a:prstGeom>
          <a:solidFill>
            <a:schemeClr val="tx2">
              <a:lumMod val="60000"/>
              <a:lumOff val="4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dirty="0">
              <a:solidFill>
                <a:schemeClr val="bg1"/>
              </a:solidFill>
            </a:endParaRPr>
          </a:p>
        </p:txBody>
      </p:sp>
    </p:spTree>
    <p:extLst>
      <p:ext uri="{BB962C8B-B14F-4D97-AF65-F5344CB8AC3E}">
        <p14:creationId xmlns:p14="http://schemas.microsoft.com/office/powerpoint/2010/main" val="122515101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fltVal val="0"/>
                                          </p:val>
                                        </p:tav>
                                        <p:tav tm="100000">
                                          <p:val>
                                            <p:strVal val="#ppt_w"/>
                                          </p:val>
                                        </p:tav>
                                      </p:tavLst>
                                    </p:anim>
                                    <p:anim calcmode="lin" valueType="num">
                                      <p:cBhvr>
                                        <p:cTn id="8" dur="1000" fill="hold"/>
                                        <p:tgtEl>
                                          <p:spTgt spid="17"/>
                                        </p:tgtEl>
                                        <p:attrNameLst>
                                          <p:attrName>ppt_h</p:attrName>
                                        </p:attrNameLst>
                                      </p:cBhvr>
                                      <p:tavLst>
                                        <p:tav tm="0">
                                          <p:val>
                                            <p:fltVal val="0"/>
                                          </p:val>
                                        </p:tav>
                                        <p:tav tm="100000">
                                          <p:val>
                                            <p:strVal val="#ppt_h"/>
                                          </p:val>
                                        </p:tav>
                                      </p:tavLst>
                                    </p:anim>
                                    <p:animEffect transition="in" filter="fade">
                                      <p:cBhvr>
                                        <p:cTn id="9" dur="1000"/>
                                        <p:tgtEl>
                                          <p:spTgt spid="17"/>
                                        </p:tgtEl>
                                      </p:cBhvr>
                                    </p:animEffect>
                                  </p:childTnLst>
                                </p:cTn>
                              </p:par>
                            </p:childTnLst>
                          </p:cTn>
                        </p:par>
                        <p:par>
                          <p:cTn id="10" fill="hold">
                            <p:stCondLst>
                              <p:cond delay="1000"/>
                            </p:stCondLst>
                            <p:childTnLst>
                              <p:par>
                                <p:cTn id="11" presetID="6" presetClass="emph" presetSubtype="0" fill="hold" nodeType="afterEffect">
                                  <p:stCondLst>
                                    <p:cond delay="0"/>
                                  </p:stCondLst>
                                  <p:childTnLst>
                                    <p:animScale>
                                      <p:cBhvr>
                                        <p:cTn id="12" dur="2000" fill="hold"/>
                                        <p:tgtEl>
                                          <p:spTgt spid="1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20"/>
                    </p:tgtEl>
                  </p:cond>
                </p:stCondLst>
                <p:endSync evt="end" delay="0">
                  <p:rtn val="all"/>
                </p:endSync>
                <p:childTnLst>
                  <p:par>
                    <p:cTn id="14" fill="hold">
                      <p:stCondLst>
                        <p:cond delay="0"/>
                      </p:stCondLst>
                      <p:childTnLst>
                        <p:par>
                          <p:cTn id="15" fill="hold">
                            <p:stCondLst>
                              <p:cond delay="0"/>
                            </p:stCondLst>
                            <p:childTnLst>
                              <p:par>
                                <p:cTn id="16" presetID="10" presetClass="exit" presetSubtype="0" fill="hold" grpId="0" nodeType="clickEffect">
                                  <p:stCondLst>
                                    <p:cond delay="0"/>
                                  </p:stCondLst>
                                  <p:childTnLst>
                                    <p:animEffect transition="out" filter="fade">
                                      <p:cBhvr>
                                        <p:cTn id="17" dur="750"/>
                                        <p:tgtEl>
                                          <p:spTgt spid="4"/>
                                        </p:tgtEl>
                                      </p:cBhvr>
                                    </p:animEffect>
                                    <p:set>
                                      <p:cBhvr>
                                        <p:cTn id="18" dur="1" fill="hold">
                                          <p:stCondLst>
                                            <p:cond delay="74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19" restart="whenNotActive" fill="hold" evtFilter="cancelBubble" nodeType="interactiveSeq">
                <p:stCondLst>
                  <p:cond evt="onClick" delay="0">
                    <p:tgtEl>
                      <p:spTgt spid="21"/>
                    </p:tgtEl>
                  </p:cond>
                </p:stCondLst>
                <p:endSync evt="end" delay="0">
                  <p:rtn val="all"/>
                </p:endSync>
                <p:childTnLst>
                  <p:par>
                    <p:cTn id="20" fill="hold">
                      <p:stCondLst>
                        <p:cond delay="0"/>
                      </p:stCondLst>
                      <p:childTnLst>
                        <p:par>
                          <p:cTn id="21" fill="hold">
                            <p:stCondLst>
                              <p:cond delay="0"/>
                            </p:stCondLst>
                            <p:childTnLst>
                              <p:par>
                                <p:cTn id="22" presetID="10" presetClass="exit" presetSubtype="0" fill="hold" grpId="0" nodeType="clickEffect">
                                  <p:stCondLst>
                                    <p:cond delay="0"/>
                                  </p:stCondLst>
                                  <p:childTnLst>
                                    <p:animEffect transition="out" filter="fade">
                                      <p:cBhvr>
                                        <p:cTn id="23" dur="750"/>
                                        <p:tgtEl>
                                          <p:spTgt spid="23"/>
                                        </p:tgtEl>
                                      </p:cBhvr>
                                    </p:animEffect>
                                    <p:set>
                                      <p:cBhvr>
                                        <p:cTn id="24" dur="1" fill="hold">
                                          <p:stCondLst>
                                            <p:cond delay="74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25" restart="whenNotActive" fill="hold" evtFilter="cancelBubble" nodeType="interactiveSeq">
                <p:stCondLst>
                  <p:cond evt="onClick" delay="0">
                    <p:tgtEl>
                      <p:spTgt spid="22"/>
                    </p:tgtEl>
                  </p:cond>
                </p:stCondLst>
                <p:endSync evt="end" delay="0">
                  <p:rtn val="all"/>
                </p:endSync>
                <p:childTnLst>
                  <p:par>
                    <p:cTn id="26" fill="hold">
                      <p:stCondLst>
                        <p:cond delay="0"/>
                      </p:stCondLst>
                      <p:childTnLst>
                        <p:par>
                          <p:cTn id="27" fill="hold">
                            <p:stCondLst>
                              <p:cond delay="0"/>
                            </p:stCondLst>
                            <p:childTnLst>
                              <p:par>
                                <p:cTn id="28" presetID="10" presetClass="exit" presetSubtype="0" fill="hold" grpId="0" nodeType="clickEffect">
                                  <p:stCondLst>
                                    <p:cond delay="0"/>
                                  </p:stCondLst>
                                  <p:childTnLst>
                                    <p:animEffect transition="out" filter="fade">
                                      <p:cBhvr>
                                        <p:cTn id="29" dur="750"/>
                                        <p:tgtEl>
                                          <p:spTgt spid="25"/>
                                        </p:tgtEl>
                                      </p:cBhvr>
                                    </p:animEffect>
                                    <p:set>
                                      <p:cBhvr>
                                        <p:cTn id="30" dur="1" fill="hold">
                                          <p:stCondLst>
                                            <p:cond delay="74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2"/>
                  </p:tgtEl>
                </p:cond>
              </p:nextCondLst>
            </p:seq>
          </p:childTnLst>
        </p:cTn>
      </p:par>
    </p:tnLst>
    <p:bldLst>
      <p:bldP spid="4" grpId="0" animBg="1"/>
      <p:bldP spid="23" grpId="0" animBg="1"/>
      <p:bldP spid="25" grpId="0" animBg="1"/>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3" descr="C:\Users\03UstyanSA\Desktop\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792" y="0"/>
            <a:ext cx="9144000" cy="6858000"/>
          </a:xfrm>
          <a:prstGeom prst="rect">
            <a:avLst/>
          </a:prstGeom>
          <a:solidFill>
            <a:srgbClr val="002060"/>
          </a:solidFill>
          <a:extLst/>
        </p:spPr>
      </p:pic>
      <p:sp>
        <p:nvSpPr>
          <p:cNvPr id="6" name="Прямоугольник 5"/>
          <p:cNvSpPr/>
          <p:nvPr/>
        </p:nvSpPr>
        <p:spPr>
          <a:xfrm>
            <a:off x="2052000" y="1260000"/>
            <a:ext cx="4752000" cy="4579715"/>
          </a:xfrm>
          <a:prstGeom prst="rect">
            <a:avLst/>
          </a:prstGeom>
        </p:spPr>
        <p:txBody>
          <a:bodyPr wrap="square">
            <a:spAutoFit/>
          </a:bodyPr>
          <a:lstStyle/>
          <a:p>
            <a:pPr indent="358775" algn="just">
              <a:lnSpc>
                <a:spcPct val="90000"/>
              </a:lnSpc>
            </a:pPr>
            <a:r>
              <a:rPr lang="ru-RU" b="1" dirty="0" err="1">
                <a:solidFill>
                  <a:srgbClr val="002060"/>
                </a:solidFill>
              </a:rPr>
              <a:t>Киберпреступники</a:t>
            </a:r>
            <a:r>
              <a:rPr lang="ru-RU" b="1" dirty="0">
                <a:solidFill>
                  <a:srgbClr val="002060"/>
                </a:solidFill>
              </a:rPr>
              <a:t> взламывают или копируют профиль человека в </a:t>
            </a:r>
            <a:r>
              <a:rPr lang="ru-RU" b="1" dirty="0" err="1">
                <a:solidFill>
                  <a:srgbClr val="002060"/>
                </a:solidFill>
              </a:rPr>
              <a:t>соцсети</a:t>
            </a:r>
            <a:r>
              <a:rPr lang="ru-RU" b="1" dirty="0">
                <a:solidFill>
                  <a:srgbClr val="002060"/>
                </a:solidFill>
              </a:rPr>
              <a:t>, а затем «стучатся» ко всем его знакомым из списка контактов.</a:t>
            </a:r>
            <a:endParaRPr lang="en-US" b="1" dirty="0">
              <a:solidFill>
                <a:srgbClr val="002060"/>
              </a:solidFill>
            </a:endParaRPr>
          </a:p>
          <a:p>
            <a:pPr indent="358775" algn="just">
              <a:lnSpc>
                <a:spcPct val="90000"/>
              </a:lnSpc>
            </a:pPr>
            <a:r>
              <a:rPr lang="ru-RU" b="1" dirty="0">
                <a:solidFill>
                  <a:srgbClr val="002060"/>
                </a:solidFill>
              </a:rPr>
              <a:t>Во первых, необходимо сообщить знакомому о возможном взломе или подделке его профиля. </a:t>
            </a:r>
            <a:endParaRPr lang="en-US" b="1" dirty="0">
              <a:solidFill>
                <a:srgbClr val="002060"/>
              </a:solidFill>
            </a:endParaRPr>
          </a:p>
          <a:p>
            <a:pPr indent="358775" algn="just">
              <a:lnSpc>
                <a:spcPct val="90000"/>
              </a:lnSpc>
            </a:pPr>
            <a:r>
              <a:rPr lang="ru-RU" b="1" dirty="0">
                <a:solidFill>
                  <a:srgbClr val="002060"/>
                </a:solidFill>
              </a:rPr>
              <a:t>Во вторых, нужно помнить твердо: никому и ни при каких условиях нельзя сообщать коды из СМС-сообщений, которые присылает банк. Тем более нельзя называть секретный CVC/CVV-код с обратной стороны карты.</a:t>
            </a:r>
            <a:endParaRPr lang="en-US" b="1" dirty="0">
              <a:solidFill>
                <a:srgbClr val="002060"/>
              </a:solidFill>
            </a:endParaRPr>
          </a:p>
          <a:p>
            <a:pPr indent="358775" algn="just">
              <a:lnSpc>
                <a:spcPct val="90000"/>
              </a:lnSpc>
            </a:pPr>
            <a:r>
              <a:rPr lang="ru-RU" b="1" dirty="0">
                <a:solidFill>
                  <a:srgbClr val="002060"/>
                </a:solidFill>
              </a:rPr>
              <a:t>В третьих, для покупок в интернете стоит использовать отдельную карту и не хранить на ней деньги — класть только ту сумму, которая необходима для покупки, прямо перед оплатой. </a:t>
            </a:r>
          </a:p>
        </p:txBody>
      </p:sp>
      <p:sp>
        <p:nvSpPr>
          <p:cNvPr id="17" name="Прямоугольник 16"/>
          <p:cNvSpPr/>
          <p:nvPr/>
        </p:nvSpPr>
        <p:spPr>
          <a:xfrm>
            <a:off x="1860744" y="244982"/>
            <a:ext cx="5787162" cy="584775"/>
          </a:xfrm>
          <a:prstGeom prst="rect">
            <a:avLst/>
          </a:prstGeom>
        </p:spPr>
        <p:txBody>
          <a:bodyPr wrap="none">
            <a:spAutoFit/>
          </a:bodyPr>
          <a:lstStyle/>
          <a:p>
            <a:pPr algn="ctr">
              <a:defRPr/>
            </a:pPr>
            <a:r>
              <a:rPr lang="ru-RU" sz="3200" b="1" dirty="0">
                <a:ln w="1905"/>
                <a:solidFill>
                  <a:srgbClr val="FF5050"/>
                </a:solidFill>
                <a:effectLst>
                  <a:innerShdw blurRad="69850" dist="43180" dir="5400000">
                    <a:srgbClr val="000000">
                      <a:alpha val="65000"/>
                    </a:srgbClr>
                  </a:innerShdw>
                </a:effectLst>
              </a:rPr>
              <a:t>КАК ПОСТУПИТЬ В СИТУАЦИИ ?</a:t>
            </a:r>
          </a:p>
        </p:txBody>
      </p:sp>
      <p:sp>
        <p:nvSpPr>
          <p:cNvPr id="5" name="Стрелка вправо 4">
            <a:hlinkClick r:id="" action="ppaction://hlinkshowjump?jump=nextslide"/>
          </p:cNvPr>
          <p:cNvSpPr/>
          <p:nvPr/>
        </p:nvSpPr>
        <p:spPr>
          <a:xfrm>
            <a:off x="8146419" y="6180367"/>
            <a:ext cx="792088" cy="479660"/>
          </a:xfrm>
          <a:prstGeom prst="rightArrow">
            <a:avLst/>
          </a:prstGeom>
          <a:solidFill>
            <a:schemeClr val="tx2">
              <a:lumMod val="60000"/>
              <a:lumOff val="4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9450362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2000" fill="hold"/>
                                        <p:tgtEl>
                                          <p:spTgt spid="18"/>
                                        </p:tgtEl>
                                      </p:cBhvr>
                                      <p:by x="150000" y="150000"/>
                                    </p:animScale>
                                  </p:childTnLst>
                                </p:cTn>
                              </p:par>
                              <p:par>
                                <p:cTn id="7" presetID="53" presetClass="entr" presetSubtype="16"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anim calcmode="lin" valueType="num">
                                      <p:cBhvr>
                                        <p:cTn id="9" dur="750" fill="hold"/>
                                        <p:tgtEl>
                                          <p:spTgt spid="17"/>
                                        </p:tgtEl>
                                        <p:attrNameLst>
                                          <p:attrName>ppt_w</p:attrName>
                                        </p:attrNameLst>
                                      </p:cBhvr>
                                      <p:tavLst>
                                        <p:tav tm="0">
                                          <p:val>
                                            <p:fltVal val="0"/>
                                          </p:val>
                                        </p:tav>
                                        <p:tav tm="100000">
                                          <p:val>
                                            <p:strVal val="#ppt_w"/>
                                          </p:val>
                                        </p:tav>
                                      </p:tavLst>
                                    </p:anim>
                                    <p:anim calcmode="lin" valueType="num">
                                      <p:cBhvr>
                                        <p:cTn id="10" dur="750" fill="hold"/>
                                        <p:tgtEl>
                                          <p:spTgt spid="17"/>
                                        </p:tgtEl>
                                        <p:attrNameLst>
                                          <p:attrName>ppt_h</p:attrName>
                                        </p:attrNameLst>
                                      </p:cBhvr>
                                      <p:tavLst>
                                        <p:tav tm="0">
                                          <p:val>
                                            <p:fltVal val="0"/>
                                          </p:val>
                                        </p:tav>
                                        <p:tav tm="100000">
                                          <p:val>
                                            <p:strVal val="#ppt_h"/>
                                          </p:val>
                                        </p:tav>
                                      </p:tavLst>
                                    </p:anim>
                                    <p:animEffect transition="in" filter="fade">
                                      <p:cBhvr>
                                        <p:cTn id="11" dur="7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3" descr="C:\Users\03UstyanSA\Desktop\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43" y="0"/>
            <a:ext cx="9144000" cy="6858000"/>
          </a:xfrm>
          <a:prstGeom prst="rect">
            <a:avLst/>
          </a:prstGeom>
          <a:solidFill>
            <a:srgbClr val="002060"/>
          </a:solidFill>
          <a:extLst/>
        </p:spPr>
      </p:pic>
      <p:sp>
        <p:nvSpPr>
          <p:cNvPr id="4" name="Скругленный прямоугольник 3"/>
          <p:cNvSpPr/>
          <p:nvPr/>
        </p:nvSpPr>
        <p:spPr>
          <a:xfrm>
            <a:off x="346442" y="1504521"/>
            <a:ext cx="6639544" cy="1353505"/>
          </a:xfrm>
          <a:prstGeom prst="roundRect">
            <a:avLst/>
          </a:prstGeom>
          <a:solidFill>
            <a:schemeClr val="tx2">
              <a:lumMod val="75000"/>
            </a:schemeClr>
          </a:solidFill>
          <a:ln>
            <a:solidFill>
              <a:schemeClr val="bg1">
                <a:lumMod val="85000"/>
              </a:schemeClr>
            </a:solid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r>
              <a:rPr lang="ru-RU" sz="2000" b="1" dirty="0">
                <a:solidFill>
                  <a:schemeClr val="bg1"/>
                </a:solidFill>
              </a:rPr>
              <a:t>Никому ни при каких обстоятельствах не сообщайте полные реквизиты банковской карты, включая трехзначный код с обратной стороны; а также ПИН-коды и пароли из СМС – сообщений от банка</a:t>
            </a:r>
            <a:r>
              <a:rPr lang="en-US" sz="2000" b="1" dirty="0">
                <a:solidFill>
                  <a:schemeClr val="bg1"/>
                </a:solidFill>
              </a:rPr>
              <a:t>.</a:t>
            </a:r>
            <a:endParaRPr lang="ru-RU" sz="2000" b="1" dirty="0">
              <a:solidFill>
                <a:schemeClr val="bg1"/>
              </a:solidFill>
            </a:endParaRPr>
          </a:p>
        </p:txBody>
      </p:sp>
      <p:sp>
        <p:nvSpPr>
          <p:cNvPr id="23" name="Скругленный прямоугольник 22"/>
          <p:cNvSpPr/>
          <p:nvPr/>
        </p:nvSpPr>
        <p:spPr>
          <a:xfrm>
            <a:off x="380728" y="2924944"/>
            <a:ext cx="6639543" cy="654452"/>
          </a:xfrm>
          <a:prstGeom prst="roundRect">
            <a:avLst/>
          </a:prstGeom>
          <a:solidFill>
            <a:schemeClr val="tx2">
              <a:lumMod val="75000"/>
            </a:schemeClr>
          </a:solidFill>
          <a:ln>
            <a:solidFill>
              <a:schemeClr val="bg1">
                <a:lumMod val="85000"/>
              </a:schemeClr>
            </a:solid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r>
              <a:rPr lang="ru-RU" sz="2000" b="1" dirty="0">
                <a:solidFill>
                  <a:schemeClr val="bg1"/>
                </a:solidFill>
              </a:rPr>
              <a:t>Не переходите по сомнительным ссылкам из сообщений</a:t>
            </a:r>
          </a:p>
        </p:txBody>
      </p:sp>
      <p:sp>
        <p:nvSpPr>
          <p:cNvPr id="25" name="Скругленный прямоугольник 24"/>
          <p:cNvSpPr/>
          <p:nvPr/>
        </p:nvSpPr>
        <p:spPr>
          <a:xfrm>
            <a:off x="380728" y="5733257"/>
            <a:ext cx="6639542" cy="864096"/>
          </a:xfrm>
          <a:prstGeom prst="roundRect">
            <a:avLst/>
          </a:prstGeom>
          <a:solidFill>
            <a:schemeClr val="tx2">
              <a:lumMod val="75000"/>
            </a:schemeClr>
          </a:solidFill>
          <a:ln>
            <a:solidFill>
              <a:schemeClr val="bg1">
                <a:lumMod val="85000"/>
              </a:schemeClr>
            </a:solid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ru-RU" sz="2000" b="1" dirty="0">
                <a:solidFill>
                  <a:schemeClr val="bg1"/>
                </a:solidFill>
              </a:rPr>
              <a:t>Не соглашайтесь сходу ни на какие «заманчивые предложения»</a:t>
            </a:r>
          </a:p>
        </p:txBody>
      </p:sp>
      <p:sp>
        <p:nvSpPr>
          <p:cNvPr id="11" name="Заголовок 5">
            <a:extLst>
              <a:ext uri="{FF2B5EF4-FFF2-40B4-BE49-F238E27FC236}">
                <a16:creationId xmlns:a16="http://schemas.microsoft.com/office/drawing/2014/main" id="{536B945C-A490-42B7-A48C-1A787A7B6B34}"/>
              </a:ext>
            </a:extLst>
          </p:cNvPr>
          <p:cNvSpPr txBox="1">
            <a:spLocks/>
          </p:cNvSpPr>
          <p:nvPr/>
        </p:nvSpPr>
        <p:spPr>
          <a:xfrm>
            <a:off x="-6951" y="116632"/>
            <a:ext cx="9130408" cy="104898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ru-RU" sz="3200" b="1" dirty="0">
                <a:ln w="1905"/>
                <a:solidFill>
                  <a:srgbClr val="FF5050"/>
                </a:solidFill>
                <a:effectLst>
                  <a:innerShdw blurRad="69850" dist="43180" dir="5400000">
                    <a:srgbClr val="000000">
                      <a:alpha val="65000"/>
                    </a:srgbClr>
                  </a:innerShdw>
                </a:effectLst>
                <a:latin typeface="+mn-lt"/>
                <a:ea typeface="+mn-ea"/>
                <a:cs typeface="+mn-cs"/>
              </a:rPr>
              <a:t>КАК ОБЕЗОПАСИТЬ </a:t>
            </a:r>
            <a:endParaRPr lang="en-US" sz="3200" b="1" dirty="0">
              <a:ln w="1905"/>
              <a:solidFill>
                <a:srgbClr val="FF5050"/>
              </a:solidFill>
              <a:effectLst>
                <a:innerShdw blurRad="69850" dist="43180" dir="5400000">
                  <a:srgbClr val="000000">
                    <a:alpha val="65000"/>
                  </a:srgbClr>
                </a:innerShdw>
              </a:effectLst>
              <a:latin typeface="+mn-lt"/>
              <a:ea typeface="+mn-ea"/>
              <a:cs typeface="+mn-cs"/>
            </a:endParaRPr>
          </a:p>
          <a:p>
            <a:pPr>
              <a:defRPr/>
            </a:pPr>
            <a:r>
              <a:rPr lang="ru-RU" sz="3200" b="1" dirty="0">
                <a:ln w="1905"/>
                <a:solidFill>
                  <a:srgbClr val="FF5050"/>
                </a:solidFill>
                <a:effectLst>
                  <a:innerShdw blurRad="69850" dist="43180" dir="5400000">
                    <a:srgbClr val="000000">
                      <a:alpha val="65000"/>
                    </a:srgbClr>
                  </a:innerShdw>
                </a:effectLst>
                <a:latin typeface="+mn-lt"/>
                <a:ea typeface="+mn-ea"/>
                <a:cs typeface="+mn-cs"/>
              </a:rPr>
              <a:t>СЕБЯ ОТ СОЦИАЛЬНЫХ ИНЖЕНЕРОВ?</a:t>
            </a:r>
          </a:p>
        </p:txBody>
      </p:sp>
      <p:sp>
        <p:nvSpPr>
          <p:cNvPr id="13" name="Скругленный прямоугольник 12"/>
          <p:cNvSpPr/>
          <p:nvPr/>
        </p:nvSpPr>
        <p:spPr>
          <a:xfrm>
            <a:off x="380726" y="3693127"/>
            <a:ext cx="6639543" cy="654452"/>
          </a:xfrm>
          <a:prstGeom prst="roundRect">
            <a:avLst/>
          </a:prstGeom>
          <a:solidFill>
            <a:schemeClr val="tx2">
              <a:lumMod val="75000"/>
            </a:schemeClr>
          </a:solidFill>
          <a:ln>
            <a:solidFill>
              <a:schemeClr val="bg1">
                <a:lumMod val="85000"/>
              </a:schemeClr>
            </a:solid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ru-RU" sz="2000" b="1" kern="100" dirty="0">
                <a:solidFill>
                  <a:schemeClr val="bg1"/>
                </a:solidFill>
              </a:rPr>
              <a:t>Не</a:t>
            </a:r>
            <a:r>
              <a:rPr lang="ru-RU" sz="2000" b="1" dirty="0">
                <a:solidFill>
                  <a:schemeClr val="bg1"/>
                </a:solidFill>
              </a:rPr>
              <a:t> храните много денег на карте, которой расплачиваетесь в интернете</a:t>
            </a:r>
          </a:p>
        </p:txBody>
      </p:sp>
      <p:sp>
        <p:nvSpPr>
          <p:cNvPr id="14" name="Скругленный прямоугольник 13"/>
          <p:cNvSpPr/>
          <p:nvPr/>
        </p:nvSpPr>
        <p:spPr>
          <a:xfrm>
            <a:off x="380726" y="4437112"/>
            <a:ext cx="6639545" cy="1224135"/>
          </a:xfrm>
          <a:prstGeom prst="roundRect">
            <a:avLst/>
          </a:prstGeom>
          <a:solidFill>
            <a:schemeClr val="tx2">
              <a:lumMod val="75000"/>
            </a:schemeClr>
          </a:solidFill>
          <a:ln>
            <a:solidFill>
              <a:schemeClr val="bg1">
                <a:lumMod val="85000"/>
              </a:schemeClr>
            </a:solid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r>
              <a:rPr lang="ru-RU" sz="2000" b="1" dirty="0">
                <a:solidFill>
                  <a:schemeClr val="bg1"/>
                </a:solidFill>
              </a:rPr>
              <a:t>Получив внезапный звонок из какой-либо финансовой организации со срочным вопросом или предложением, положите трубку и позвоните туда сами</a:t>
            </a:r>
          </a:p>
        </p:txBody>
      </p:sp>
      <p:pic>
        <p:nvPicPr>
          <p:cNvPr id="28" name="Рисунок 27">
            <a:extLst>
              <a:ext uri="{FF2B5EF4-FFF2-40B4-BE49-F238E27FC236}">
                <a16:creationId xmlns:a16="http://schemas.microsoft.com/office/drawing/2014/main" id="{5C6AB927-7E5A-4A79-BBC6-4038DDA4323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32000" y="1656000"/>
            <a:ext cx="701924" cy="767337"/>
          </a:xfrm>
          <a:prstGeom prst="rect">
            <a:avLst/>
          </a:prstGeom>
        </p:spPr>
      </p:pic>
      <p:pic>
        <p:nvPicPr>
          <p:cNvPr id="22" name="Picture 25" descr="C:\Users\03UstyanSA\Desktop\БАЗА\кибермош\фишинг\2dcfb3423c2beafd3f7caa1606a5bb6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43966" y="1653316"/>
            <a:ext cx="868840" cy="86884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extLst/>
        </p:spPr>
      </p:pic>
      <p:pic>
        <p:nvPicPr>
          <p:cNvPr id="30" name="Рисунок 29">
            <a:extLst>
              <a:ext uri="{FF2B5EF4-FFF2-40B4-BE49-F238E27FC236}">
                <a16:creationId xmlns:a16="http://schemas.microsoft.com/office/drawing/2014/main" id="{5C6AB927-7E5A-4A79-BBC6-4038DDA4323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32000" y="2772000"/>
            <a:ext cx="701924" cy="767337"/>
          </a:xfrm>
          <a:prstGeom prst="rect">
            <a:avLst/>
          </a:prstGeom>
        </p:spPr>
      </p:pic>
      <p:pic>
        <p:nvPicPr>
          <p:cNvPr id="31" name="Рисунок 30">
            <a:extLst>
              <a:ext uri="{FF2B5EF4-FFF2-40B4-BE49-F238E27FC236}">
                <a16:creationId xmlns:a16="http://schemas.microsoft.com/office/drawing/2014/main" id="{5C6AB927-7E5A-4A79-BBC6-4038DDA4323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32000" y="3672000"/>
            <a:ext cx="701924" cy="767337"/>
          </a:xfrm>
          <a:prstGeom prst="rect">
            <a:avLst/>
          </a:prstGeom>
        </p:spPr>
      </p:pic>
      <p:pic>
        <p:nvPicPr>
          <p:cNvPr id="32" name="Рисунок 31">
            <a:extLst>
              <a:ext uri="{FF2B5EF4-FFF2-40B4-BE49-F238E27FC236}">
                <a16:creationId xmlns:a16="http://schemas.microsoft.com/office/drawing/2014/main" id="{5C6AB927-7E5A-4A79-BBC6-4038DDA4323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32000" y="4665510"/>
            <a:ext cx="701924" cy="767337"/>
          </a:xfrm>
          <a:prstGeom prst="rect">
            <a:avLst/>
          </a:prstGeom>
        </p:spPr>
      </p:pic>
      <p:pic>
        <p:nvPicPr>
          <p:cNvPr id="34" name="Рисунок 33">
            <a:extLst>
              <a:ext uri="{FF2B5EF4-FFF2-40B4-BE49-F238E27FC236}">
                <a16:creationId xmlns:a16="http://schemas.microsoft.com/office/drawing/2014/main" id="{5C6AB927-7E5A-4A79-BBC6-4038DDA4323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32000" y="5781636"/>
            <a:ext cx="701924" cy="767337"/>
          </a:xfrm>
          <a:prstGeom prst="rect">
            <a:avLst/>
          </a:prstGeom>
        </p:spPr>
      </p:pic>
      <p:pic>
        <p:nvPicPr>
          <p:cNvPr id="24" name="Picture 25" descr="C:\Users\03UstyanSA\Desktop\БАЗА\кибермош\фишинг\2dcfb3423c2beafd3f7caa1606a5bb6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43966" y="2628424"/>
            <a:ext cx="868840" cy="86884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extLst/>
        </p:spPr>
      </p:pic>
      <p:pic>
        <p:nvPicPr>
          <p:cNvPr id="21" name="Picture 25" descr="C:\Users\03UstyanSA\Desktop\БАЗА\кибермош\фишинг\2dcfb3423c2beafd3f7caa1606a5bb6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43966" y="3617343"/>
            <a:ext cx="868840" cy="86884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extLst/>
        </p:spPr>
      </p:pic>
      <p:pic>
        <p:nvPicPr>
          <p:cNvPr id="20" name="Picture 25" descr="C:\Users\03UstyanSA\Desktop\БАЗА\кибермош\фишинг\2dcfb3423c2beafd3f7caa1606a5bb6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43966" y="4618846"/>
            <a:ext cx="868840" cy="86884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extLst/>
        </p:spPr>
      </p:pic>
      <p:pic>
        <p:nvPicPr>
          <p:cNvPr id="19" name="Picture 25" descr="C:\Users\03UstyanSA\Desktop\БАЗА\кибермош\фишинг\2dcfb3423c2beafd3f7caa1606a5bb62.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21540" y="5621896"/>
            <a:ext cx="915863" cy="864096"/>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extLst/>
        </p:spPr>
      </p:pic>
      <p:sp>
        <p:nvSpPr>
          <p:cNvPr id="26" name="Овал 25"/>
          <p:cNvSpPr/>
          <p:nvPr/>
        </p:nvSpPr>
        <p:spPr>
          <a:xfrm>
            <a:off x="6831603" y="2314620"/>
            <a:ext cx="466695" cy="431027"/>
          </a:xfrm>
          <a:prstGeom prst="ellipse">
            <a:avLst/>
          </a:prstGeom>
          <a:solidFill>
            <a:schemeClr val="tx2">
              <a:lumMod val="60000"/>
              <a:lumOff val="4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chemeClr val="bg1"/>
                </a:solidFill>
              </a:rPr>
              <a:t>1</a:t>
            </a:r>
          </a:p>
        </p:txBody>
      </p:sp>
      <p:sp>
        <p:nvSpPr>
          <p:cNvPr id="27" name="Овал 26"/>
          <p:cNvSpPr/>
          <p:nvPr/>
        </p:nvSpPr>
        <p:spPr>
          <a:xfrm>
            <a:off x="6838736" y="3213486"/>
            <a:ext cx="466695" cy="431027"/>
          </a:xfrm>
          <a:prstGeom prst="ellipse">
            <a:avLst/>
          </a:prstGeom>
          <a:solidFill>
            <a:schemeClr val="tx2">
              <a:lumMod val="60000"/>
              <a:lumOff val="4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chemeClr val="bg1"/>
                </a:solidFill>
              </a:rPr>
              <a:t>2</a:t>
            </a:r>
          </a:p>
        </p:txBody>
      </p:sp>
      <p:sp>
        <p:nvSpPr>
          <p:cNvPr id="29" name="Овал 28"/>
          <p:cNvSpPr/>
          <p:nvPr/>
        </p:nvSpPr>
        <p:spPr>
          <a:xfrm>
            <a:off x="6838736" y="3989443"/>
            <a:ext cx="466695" cy="431027"/>
          </a:xfrm>
          <a:prstGeom prst="ellipse">
            <a:avLst/>
          </a:prstGeom>
          <a:solidFill>
            <a:schemeClr val="tx2">
              <a:lumMod val="60000"/>
              <a:lumOff val="4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chemeClr val="bg1"/>
                </a:solidFill>
              </a:rPr>
              <a:t>3</a:t>
            </a:r>
          </a:p>
        </p:txBody>
      </p:sp>
      <p:sp>
        <p:nvSpPr>
          <p:cNvPr id="33" name="Овал 32"/>
          <p:cNvSpPr/>
          <p:nvPr/>
        </p:nvSpPr>
        <p:spPr>
          <a:xfrm>
            <a:off x="6831604" y="5151370"/>
            <a:ext cx="466695" cy="431027"/>
          </a:xfrm>
          <a:prstGeom prst="ellipse">
            <a:avLst/>
          </a:prstGeom>
          <a:solidFill>
            <a:schemeClr val="tx2">
              <a:lumMod val="60000"/>
              <a:lumOff val="4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chemeClr val="bg1"/>
                </a:solidFill>
              </a:rPr>
              <a:t>4</a:t>
            </a:r>
          </a:p>
        </p:txBody>
      </p:sp>
      <p:sp>
        <p:nvSpPr>
          <p:cNvPr id="35" name="Овал 34"/>
          <p:cNvSpPr/>
          <p:nvPr/>
        </p:nvSpPr>
        <p:spPr>
          <a:xfrm>
            <a:off x="6831604" y="6329550"/>
            <a:ext cx="466695" cy="431027"/>
          </a:xfrm>
          <a:prstGeom prst="ellipse">
            <a:avLst/>
          </a:prstGeom>
          <a:solidFill>
            <a:schemeClr val="tx2">
              <a:lumMod val="60000"/>
              <a:lumOff val="4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chemeClr val="bg1"/>
                </a:solidFill>
              </a:rPr>
              <a:t>5</a:t>
            </a:r>
          </a:p>
        </p:txBody>
      </p:sp>
      <p:sp>
        <p:nvSpPr>
          <p:cNvPr id="36" name="Стрелка вправо 35">
            <a:hlinkClick r:id="" action="ppaction://hlinkshowjump?jump=nextslide"/>
          </p:cNvPr>
          <p:cNvSpPr/>
          <p:nvPr/>
        </p:nvSpPr>
        <p:spPr>
          <a:xfrm>
            <a:off x="8312806" y="6432997"/>
            <a:ext cx="792088" cy="479660"/>
          </a:xfrm>
          <a:prstGeom prst="rightArrow">
            <a:avLst/>
          </a:prstGeom>
          <a:solidFill>
            <a:schemeClr val="tx2">
              <a:lumMod val="60000"/>
              <a:lumOff val="4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379217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2000" fill="hold"/>
                                        <p:tgtEl>
                                          <p:spTgt spid="18"/>
                                        </p:tgtEl>
                                      </p:cBhvr>
                                      <p:by x="150000" y="150000"/>
                                    </p:animScale>
                                  </p:childTnLst>
                                </p:cTn>
                              </p:par>
                              <p:par>
                                <p:cTn id="7" presetID="53" presetClass="entr" presetSubtype="16" fill="hold" grpId="0" nodeType="withEffect">
                                  <p:stCondLst>
                                    <p:cond delay="250"/>
                                  </p:stCondLst>
                                  <p:childTnLst>
                                    <p:set>
                                      <p:cBhvr>
                                        <p:cTn id="8" dur="1" fill="hold">
                                          <p:stCondLst>
                                            <p:cond delay="0"/>
                                          </p:stCondLst>
                                        </p:cTn>
                                        <p:tgtEl>
                                          <p:spTgt spid="11"/>
                                        </p:tgtEl>
                                        <p:attrNameLst>
                                          <p:attrName>style.visibility</p:attrName>
                                        </p:attrNameLst>
                                      </p:cBhvr>
                                      <p:to>
                                        <p:strVal val="visible"/>
                                      </p:to>
                                    </p:set>
                                    <p:anim calcmode="lin" valueType="num">
                                      <p:cBhvr>
                                        <p:cTn id="9" dur="750" fill="hold"/>
                                        <p:tgtEl>
                                          <p:spTgt spid="11"/>
                                        </p:tgtEl>
                                        <p:attrNameLst>
                                          <p:attrName>ppt_w</p:attrName>
                                        </p:attrNameLst>
                                      </p:cBhvr>
                                      <p:tavLst>
                                        <p:tav tm="0">
                                          <p:val>
                                            <p:fltVal val="0"/>
                                          </p:val>
                                        </p:tav>
                                        <p:tav tm="100000">
                                          <p:val>
                                            <p:strVal val="#ppt_w"/>
                                          </p:val>
                                        </p:tav>
                                      </p:tavLst>
                                    </p:anim>
                                    <p:anim calcmode="lin" valueType="num">
                                      <p:cBhvr>
                                        <p:cTn id="10" dur="750" fill="hold"/>
                                        <p:tgtEl>
                                          <p:spTgt spid="11"/>
                                        </p:tgtEl>
                                        <p:attrNameLst>
                                          <p:attrName>ppt_h</p:attrName>
                                        </p:attrNameLst>
                                      </p:cBhvr>
                                      <p:tavLst>
                                        <p:tav tm="0">
                                          <p:val>
                                            <p:fltVal val="0"/>
                                          </p:val>
                                        </p:tav>
                                        <p:tav tm="100000">
                                          <p:val>
                                            <p:strVal val="#ppt_h"/>
                                          </p:val>
                                        </p:tav>
                                      </p:tavLst>
                                    </p:anim>
                                    <p:animEffect transition="in" filter="fade">
                                      <p:cBhvr>
                                        <p:cTn id="11"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26"/>
                    </p:tgtEl>
                  </p:cond>
                </p:stCondLst>
                <p:endSync evt="end" delay="0">
                  <p:rtn val="all"/>
                </p:endSync>
                <p:childTnLst>
                  <p:par>
                    <p:cTn id="13" fill="hold">
                      <p:stCondLst>
                        <p:cond delay="0"/>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750"/>
                                        <p:tgtEl>
                                          <p:spTgt spid="22"/>
                                        </p:tgtEl>
                                      </p:cBhvr>
                                    </p:animEffect>
                                    <p:set>
                                      <p:cBhvr>
                                        <p:cTn id="17" dur="1" fill="hold">
                                          <p:stCondLst>
                                            <p:cond delay="749"/>
                                          </p:stCondLst>
                                        </p:cTn>
                                        <p:tgtEl>
                                          <p:spTgt spid="22"/>
                                        </p:tgtEl>
                                        <p:attrNameLst>
                                          <p:attrName>style.visibility</p:attrName>
                                        </p:attrNameLst>
                                      </p:cBhvr>
                                      <p:to>
                                        <p:strVal val="hidden"/>
                                      </p:to>
                                    </p:set>
                                  </p:childTnLst>
                                </p:cTn>
                              </p:par>
                              <p:par>
                                <p:cTn id="18" presetID="22" presetClass="entr" presetSubtype="4" fill="hold" nodeType="with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750"/>
                                        <p:tgtEl>
                                          <p:spTgt spid="28"/>
                                        </p:tgtEl>
                                      </p:cBhvr>
                                    </p:animEffect>
                                  </p:childTnLst>
                                </p:cTn>
                              </p:par>
                            </p:childTnLst>
                          </p:cTn>
                        </p:par>
                      </p:childTnLst>
                    </p:cTn>
                  </p:par>
                </p:childTnLst>
              </p:cTn>
              <p:nextCondLst>
                <p:cond evt="onClick" delay="0">
                  <p:tgtEl>
                    <p:spTgt spid="26"/>
                  </p:tgtEl>
                </p:cond>
              </p:nextCondLst>
            </p:seq>
            <p:seq concurrent="1" nextAc="seek">
              <p:cTn id="21" restart="whenNotActive" fill="hold" evtFilter="cancelBubble" nodeType="interactiveSeq">
                <p:stCondLst>
                  <p:cond evt="onClick" delay="0">
                    <p:tgtEl>
                      <p:spTgt spid="27"/>
                    </p:tgtEl>
                  </p:cond>
                </p:stCondLst>
                <p:endSync evt="end" delay="0">
                  <p:rtn val="all"/>
                </p:endSync>
                <p:childTnLst>
                  <p:par>
                    <p:cTn id="22" fill="hold">
                      <p:stCondLst>
                        <p:cond delay="0"/>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750"/>
                                        <p:tgtEl>
                                          <p:spTgt spid="24"/>
                                        </p:tgtEl>
                                      </p:cBhvr>
                                    </p:animEffect>
                                    <p:set>
                                      <p:cBhvr>
                                        <p:cTn id="26" dur="1" fill="hold">
                                          <p:stCondLst>
                                            <p:cond delay="749"/>
                                          </p:stCondLst>
                                        </p:cTn>
                                        <p:tgtEl>
                                          <p:spTgt spid="24"/>
                                        </p:tgtEl>
                                        <p:attrNameLst>
                                          <p:attrName>style.visibility</p:attrName>
                                        </p:attrNameLst>
                                      </p:cBhvr>
                                      <p:to>
                                        <p:strVal val="hidden"/>
                                      </p:to>
                                    </p:set>
                                  </p:childTnLst>
                                </p:cTn>
                              </p:par>
                              <p:par>
                                <p:cTn id="27" presetID="22" presetClass="entr" presetSubtype="4" fill="hold"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wipe(down)">
                                      <p:cBhvr>
                                        <p:cTn id="29" dur="750"/>
                                        <p:tgtEl>
                                          <p:spTgt spid="30"/>
                                        </p:tgtEl>
                                      </p:cBhvr>
                                    </p:animEffect>
                                  </p:childTnLst>
                                </p:cTn>
                              </p:par>
                            </p:childTnLst>
                          </p:cTn>
                        </p:par>
                      </p:childTnLst>
                    </p:cTn>
                  </p:par>
                </p:childTnLst>
              </p:cTn>
              <p:nextCondLst>
                <p:cond evt="onClick" delay="0">
                  <p:tgtEl>
                    <p:spTgt spid="27"/>
                  </p:tgtEl>
                </p:cond>
              </p:nextCondLst>
            </p:seq>
            <p:seq concurrent="1" nextAc="seek">
              <p:cTn id="30" restart="whenNotActive" fill="hold" evtFilter="cancelBubble" nodeType="interactiveSeq">
                <p:stCondLst>
                  <p:cond evt="onClick" delay="0">
                    <p:tgtEl>
                      <p:spTgt spid="29"/>
                    </p:tgtEl>
                  </p:cond>
                </p:stCondLst>
                <p:endSync evt="end" delay="0">
                  <p:rtn val="all"/>
                </p:endSync>
                <p:childTnLst>
                  <p:par>
                    <p:cTn id="31" fill="hold">
                      <p:stCondLst>
                        <p:cond delay="0"/>
                      </p:stCondLst>
                      <p:childTnLst>
                        <p:par>
                          <p:cTn id="32" fill="hold">
                            <p:stCondLst>
                              <p:cond delay="0"/>
                            </p:stCondLst>
                            <p:childTnLst>
                              <p:par>
                                <p:cTn id="33" presetID="10" presetClass="exit" presetSubtype="0" fill="hold" nodeType="clickEffect">
                                  <p:stCondLst>
                                    <p:cond delay="0"/>
                                  </p:stCondLst>
                                  <p:childTnLst>
                                    <p:animEffect transition="out" filter="fade">
                                      <p:cBhvr>
                                        <p:cTn id="34" dur="750"/>
                                        <p:tgtEl>
                                          <p:spTgt spid="21"/>
                                        </p:tgtEl>
                                      </p:cBhvr>
                                    </p:animEffect>
                                    <p:set>
                                      <p:cBhvr>
                                        <p:cTn id="35" dur="1" fill="hold">
                                          <p:stCondLst>
                                            <p:cond delay="749"/>
                                          </p:stCondLst>
                                        </p:cTn>
                                        <p:tgtEl>
                                          <p:spTgt spid="21"/>
                                        </p:tgtEl>
                                        <p:attrNameLst>
                                          <p:attrName>style.visibility</p:attrName>
                                        </p:attrNameLst>
                                      </p:cBhvr>
                                      <p:to>
                                        <p:strVal val="hidden"/>
                                      </p:to>
                                    </p:set>
                                  </p:childTnLst>
                                </p:cTn>
                              </p:par>
                              <p:par>
                                <p:cTn id="36" presetID="22" presetClass="entr" presetSubtype="4" fill="hold" nodeType="with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down)">
                                      <p:cBhvr>
                                        <p:cTn id="38" dur="750"/>
                                        <p:tgtEl>
                                          <p:spTgt spid="31"/>
                                        </p:tgtEl>
                                      </p:cBhvr>
                                    </p:animEffect>
                                  </p:childTnLst>
                                </p:cTn>
                              </p:par>
                            </p:childTnLst>
                          </p:cTn>
                        </p:par>
                      </p:childTnLst>
                    </p:cTn>
                  </p:par>
                </p:childTnLst>
              </p:cTn>
              <p:nextCondLst>
                <p:cond evt="onClick" delay="0">
                  <p:tgtEl>
                    <p:spTgt spid="29"/>
                  </p:tgtEl>
                </p:cond>
              </p:nextCondLst>
            </p:seq>
            <p:seq concurrent="1" nextAc="seek">
              <p:cTn id="39" restart="whenNotActive" fill="hold" evtFilter="cancelBubble" nodeType="interactiveSeq">
                <p:stCondLst>
                  <p:cond evt="onClick" delay="0">
                    <p:tgtEl>
                      <p:spTgt spid="33"/>
                    </p:tgtEl>
                  </p:cond>
                </p:stCondLst>
                <p:endSync evt="end" delay="0">
                  <p:rtn val="all"/>
                </p:endSync>
                <p:childTnLst>
                  <p:par>
                    <p:cTn id="40" fill="hold">
                      <p:stCondLst>
                        <p:cond delay="0"/>
                      </p:stCondLst>
                      <p:childTnLst>
                        <p:par>
                          <p:cTn id="41" fill="hold">
                            <p:stCondLst>
                              <p:cond delay="0"/>
                            </p:stCondLst>
                            <p:childTnLst>
                              <p:par>
                                <p:cTn id="42" presetID="10" presetClass="exit" presetSubtype="0" fill="hold" nodeType="clickEffect">
                                  <p:stCondLst>
                                    <p:cond delay="0"/>
                                  </p:stCondLst>
                                  <p:childTnLst>
                                    <p:animEffect transition="out" filter="fade">
                                      <p:cBhvr>
                                        <p:cTn id="43" dur="750"/>
                                        <p:tgtEl>
                                          <p:spTgt spid="20"/>
                                        </p:tgtEl>
                                      </p:cBhvr>
                                    </p:animEffect>
                                    <p:set>
                                      <p:cBhvr>
                                        <p:cTn id="44" dur="1" fill="hold">
                                          <p:stCondLst>
                                            <p:cond delay="749"/>
                                          </p:stCondLst>
                                        </p:cTn>
                                        <p:tgtEl>
                                          <p:spTgt spid="20"/>
                                        </p:tgtEl>
                                        <p:attrNameLst>
                                          <p:attrName>style.visibility</p:attrName>
                                        </p:attrNameLst>
                                      </p:cBhvr>
                                      <p:to>
                                        <p:strVal val="hidden"/>
                                      </p:to>
                                    </p:set>
                                  </p:childTnLst>
                                </p:cTn>
                              </p:par>
                              <p:par>
                                <p:cTn id="45" presetID="22" presetClass="entr" presetSubtype="4" fill="hold" nodeType="with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wipe(down)">
                                      <p:cBhvr>
                                        <p:cTn id="47" dur="750"/>
                                        <p:tgtEl>
                                          <p:spTgt spid="32"/>
                                        </p:tgtEl>
                                      </p:cBhvr>
                                    </p:animEffect>
                                  </p:childTnLst>
                                </p:cTn>
                              </p:par>
                            </p:childTnLst>
                          </p:cTn>
                        </p:par>
                      </p:childTnLst>
                    </p:cTn>
                  </p:par>
                </p:childTnLst>
              </p:cTn>
              <p:nextCondLst>
                <p:cond evt="onClick" delay="0">
                  <p:tgtEl>
                    <p:spTgt spid="33"/>
                  </p:tgtEl>
                </p:cond>
              </p:nextCondLst>
            </p:seq>
            <p:seq concurrent="1" nextAc="seek">
              <p:cTn id="48" restart="whenNotActive" fill="hold" evtFilter="cancelBubble" nodeType="interactiveSeq">
                <p:stCondLst>
                  <p:cond evt="onClick" delay="0">
                    <p:tgtEl>
                      <p:spTgt spid="35"/>
                    </p:tgtEl>
                  </p:cond>
                </p:stCondLst>
                <p:endSync evt="end" delay="0">
                  <p:rtn val="all"/>
                </p:endSync>
                <p:childTnLst>
                  <p:par>
                    <p:cTn id="49" fill="hold">
                      <p:stCondLst>
                        <p:cond delay="0"/>
                      </p:stCondLst>
                      <p:childTnLst>
                        <p:par>
                          <p:cTn id="50" fill="hold">
                            <p:stCondLst>
                              <p:cond delay="0"/>
                            </p:stCondLst>
                            <p:childTnLst>
                              <p:par>
                                <p:cTn id="51" presetID="10" presetClass="exit" presetSubtype="0" fill="hold" nodeType="clickEffect">
                                  <p:stCondLst>
                                    <p:cond delay="0"/>
                                  </p:stCondLst>
                                  <p:childTnLst>
                                    <p:animEffect transition="out" filter="fade">
                                      <p:cBhvr>
                                        <p:cTn id="52" dur="750"/>
                                        <p:tgtEl>
                                          <p:spTgt spid="19"/>
                                        </p:tgtEl>
                                      </p:cBhvr>
                                    </p:animEffect>
                                    <p:set>
                                      <p:cBhvr>
                                        <p:cTn id="53" dur="1" fill="hold">
                                          <p:stCondLst>
                                            <p:cond delay="749"/>
                                          </p:stCondLst>
                                        </p:cTn>
                                        <p:tgtEl>
                                          <p:spTgt spid="19"/>
                                        </p:tgtEl>
                                        <p:attrNameLst>
                                          <p:attrName>style.visibility</p:attrName>
                                        </p:attrNameLst>
                                      </p:cBhvr>
                                      <p:to>
                                        <p:strVal val="hidden"/>
                                      </p:to>
                                    </p:set>
                                  </p:childTnLst>
                                </p:cTn>
                              </p:par>
                              <p:par>
                                <p:cTn id="54" presetID="22" presetClass="entr" presetSubtype="4" fill="hold" nodeType="withEffect">
                                  <p:stCondLst>
                                    <p:cond delay="0"/>
                                  </p:stCondLst>
                                  <p:childTnLst>
                                    <p:set>
                                      <p:cBhvr>
                                        <p:cTn id="55" dur="1" fill="hold">
                                          <p:stCondLst>
                                            <p:cond delay="0"/>
                                          </p:stCondLst>
                                        </p:cTn>
                                        <p:tgtEl>
                                          <p:spTgt spid="34"/>
                                        </p:tgtEl>
                                        <p:attrNameLst>
                                          <p:attrName>style.visibility</p:attrName>
                                        </p:attrNameLst>
                                      </p:cBhvr>
                                      <p:to>
                                        <p:strVal val="visible"/>
                                      </p:to>
                                    </p:set>
                                    <p:animEffect transition="in" filter="wipe(down)">
                                      <p:cBhvr>
                                        <p:cTn id="56" dur="750"/>
                                        <p:tgtEl>
                                          <p:spTgt spid="34"/>
                                        </p:tgtEl>
                                      </p:cBhvr>
                                    </p:animEffect>
                                  </p:childTnLst>
                                </p:cTn>
                              </p:par>
                            </p:childTnLst>
                          </p:cTn>
                        </p:par>
                      </p:childTnLst>
                    </p:cTn>
                  </p:par>
                </p:childTnLst>
              </p:cTn>
              <p:nextCondLst>
                <p:cond evt="onClick" delay="0">
                  <p:tgtEl>
                    <p:spTgt spid="35"/>
                  </p:tgtEl>
                </p:cond>
              </p:nextCondLst>
            </p:seq>
          </p:childTnLst>
        </p:cTn>
      </p:par>
    </p:tnLst>
    <p:bldLst>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3" descr="C:\Users\03UstyanSA\Desktop\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971600" y="188640"/>
            <a:ext cx="7523021" cy="523220"/>
          </a:xfrm>
          <a:prstGeom prst="rect">
            <a:avLst/>
          </a:prstGeom>
        </p:spPr>
        <p:txBody>
          <a:bodyPr wrap="none">
            <a:spAutoFit/>
          </a:bodyPr>
          <a:lstStyle/>
          <a:p>
            <a:r>
              <a:rPr lang="ru-RU" sz="2800" b="1" dirty="0">
                <a:ln w="1905"/>
                <a:solidFill>
                  <a:srgbClr val="FF5050"/>
                </a:solidFill>
                <a:effectLst>
                  <a:innerShdw blurRad="69850" dist="43180" dir="5400000">
                    <a:srgbClr val="000000">
                      <a:alpha val="65000"/>
                    </a:srgbClr>
                  </a:innerShdw>
                </a:effectLst>
              </a:rPr>
              <a:t>МОШЕННИЧЕСТВО С БАНКОВСКИМИ КАРТАМИ</a:t>
            </a:r>
          </a:p>
        </p:txBody>
      </p:sp>
      <p:pic>
        <p:nvPicPr>
          <p:cNvPr id="3075" name="Picture 3" descr="C:\Users\03UstyanSA\Desktop\1.tif"/>
          <p:cNvPicPr>
            <a:picLocks noChangeAspect="1" noChangeArrowheads="1"/>
          </p:cNvPicPr>
          <p:nvPr/>
        </p:nvPicPr>
        <p:blipFill>
          <a:blip r:embed="rId4" cstate="print">
            <a:extLst>
              <a:ext uri="{BEBA8EAE-BF5A-486C-A8C5-ECC9F3942E4B}">
                <a14:imgProps xmlns:a14="http://schemas.microsoft.com/office/drawing/2010/main">
                  <a14:imgLayer r:embed="rId5">
                    <a14:imgEffect>
                      <a14:artisticCrisscrossEtching/>
                    </a14:imgEffect>
                  </a14:imgLayer>
                </a14:imgProps>
              </a:ext>
              <a:ext uri="{28A0092B-C50C-407E-A947-70E740481C1C}">
                <a14:useLocalDpi xmlns:a14="http://schemas.microsoft.com/office/drawing/2010/main" val="0"/>
              </a:ext>
            </a:extLst>
          </a:blip>
          <a:srcRect/>
          <a:stretch>
            <a:fillRect/>
          </a:stretch>
        </p:blipFill>
        <p:spPr bwMode="auto">
          <a:xfrm>
            <a:off x="4429529" y="3746257"/>
            <a:ext cx="4247154" cy="2448272"/>
          </a:xfrm>
          <a:prstGeom prst="rect">
            <a:avLst/>
          </a:prstGeom>
          <a:noFill/>
          <a:extLst>
            <a:ext uri="{909E8E84-426E-40DD-AFC4-6F175D3DCCD1}">
              <a14:hiddenFill xmlns:a14="http://schemas.microsoft.com/office/drawing/2010/main">
                <a:solidFill>
                  <a:srgbClr val="FFFFFF"/>
                </a:solidFill>
              </a14:hiddenFill>
            </a:ext>
          </a:extLst>
        </p:spPr>
      </p:pic>
      <p:sp>
        <p:nvSpPr>
          <p:cNvPr id="22" name="Прямоугольник 21"/>
          <p:cNvSpPr/>
          <p:nvPr/>
        </p:nvSpPr>
        <p:spPr>
          <a:xfrm>
            <a:off x="5400978" y="1509767"/>
            <a:ext cx="3459696" cy="1384995"/>
          </a:xfrm>
          <a:prstGeom prst="rect">
            <a:avLst/>
          </a:prstGeom>
          <a:effectLst>
            <a:glow rad="101600">
              <a:schemeClr val="accent2">
                <a:satMod val="175000"/>
                <a:alpha val="40000"/>
              </a:schemeClr>
            </a:glow>
          </a:effectLst>
        </p:spPr>
        <p:txBody>
          <a:bodyPr wrap="square">
            <a:spAutoFit/>
          </a:bodyPr>
          <a:lstStyle/>
          <a:p>
            <a:pPr algn="ctr">
              <a:defRPr/>
            </a:pPr>
            <a:r>
              <a:rPr lang="ru-RU" sz="2800" b="1" dirty="0">
                <a:solidFill>
                  <a:srgbClr val="17375E"/>
                </a:solidFill>
              </a:rPr>
              <a:t>БАНКОВСКАЯ КАРТА- КЛЮЧ К ВАШЕМУ СЧЕТУ В БАНКЕ</a:t>
            </a:r>
          </a:p>
        </p:txBody>
      </p:sp>
      <p:sp>
        <p:nvSpPr>
          <p:cNvPr id="28" name="Прямоугольник 27"/>
          <p:cNvSpPr/>
          <p:nvPr/>
        </p:nvSpPr>
        <p:spPr>
          <a:xfrm>
            <a:off x="9684568" y="4636629"/>
            <a:ext cx="643571" cy="369332"/>
          </a:xfrm>
          <a:prstGeom prst="rect">
            <a:avLst/>
          </a:prstGeom>
        </p:spPr>
        <p:txBody>
          <a:bodyPr wrap="square">
            <a:spAutoFit/>
          </a:bodyPr>
          <a:lstStyle/>
          <a:p>
            <a:r>
              <a:rPr lang="ru-RU" b="1" dirty="0"/>
              <a:t>964</a:t>
            </a:r>
          </a:p>
        </p:txBody>
      </p:sp>
      <p:sp>
        <p:nvSpPr>
          <p:cNvPr id="15" name="Прямоугольник 14"/>
          <p:cNvSpPr/>
          <p:nvPr/>
        </p:nvSpPr>
        <p:spPr>
          <a:xfrm>
            <a:off x="576000" y="4005064"/>
            <a:ext cx="3463472" cy="584775"/>
          </a:xfrm>
          <a:prstGeom prst="rect">
            <a:avLst/>
          </a:prstGeom>
          <a:noFill/>
        </p:spPr>
        <p:txBody>
          <a:bodyPr wrap="square">
            <a:spAutoFit/>
          </a:bodyPr>
          <a:lstStyle/>
          <a:p>
            <a:r>
              <a:rPr lang="ru-RU" sz="1600" b="1" dirty="0">
                <a:solidFill>
                  <a:srgbClr val="17375E"/>
                </a:solidFill>
              </a:rPr>
              <a:t>НАЗВАНИЕ БАНКА, КОТОРЫЙ ВЫПУСТИЛ КАРТУ (БАНК ЭМИТЕНТ)</a:t>
            </a:r>
          </a:p>
        </p:txBody>
      </p:sp>
      <p:sp>
        <p:nvSpPr>
          <p:cNvPr id="16" name="Прямоугольник 15"/>
          <p:cNvSpPr/>
          <p:nvPr/>
        </p:nvSpPr>
        <p:spPr>
          <a:xfrm>
            <a:off x="576000" y="4669814"/>
            <a:ext cx="1546886" cy="338554"/>
          </a:xfrm>
          <a:prstGeom prst="rect">
            <a:avLst/>
          </a:prstGeom>
          <a:noFill/>
        </p:spPr>
        <p:txBody>
          <a:bodyPr wrap="square">
            <a:spAutoFit/>
          </a:bodyPr>
          <a:lstStyle/>
          <a:p>
            <a:r>
              <a:rPr lang="ru-RU" sz="1600" b="1" dirty="0">
                <a:solidFill>
                  <a:srgbClr val="17375E"/>
                </a:solidFill>
              </a:rPr>
              <a:t>НОМЕР КАРТЫ</a:t>
            </a:r>
          </a:p>
        </p:txBody>
      </p:sp>
      <p:sp>
        <p:nvSpPr>
          <p:cNvPr id="17" name="Прямоугольник 16"/>
          <p:cNvSpPr/>
          <p:nvPr/>
        </p:nvSpPr>
        <p:spPr>
          <a:xfrm>
            <a:off x="2343296" y="4669814"/>
            <a:ext cx="1731736" cy="338554"/>
          </a:xfrm>
          <a:prstGeom prst="rect">
            <a:avLst/>
          </a:prstGeom>
          <a:noFill/>
        </p:spPr>
        <p:txBody>
          <a:bodyPr wrap="square">
            <a:spAutoFit/>
          </a:bodyPr>
          <a:lstStyle/>
          <a:p>
            <a:r>
              <a:rPr lang="ru-RU" sz="1600" b="1" dirty="0">
                <a:solidFill>
                  <a:srgbClr val="17375E"/>
                </a:solidFill>
              </a:rPr>
              <a:t>СРОК  ДЕЙСТВИЯ</a:t>
            </a:r>
          </a:p>
        </p:txBody>
      </p:sp>
      <p:sp>
        <p:nvSpPr>
          <p:cNvPr id="19" name="Прямоугольник 18"/>
          <p:cNvSpPr/>
          <p:nvPr/>
        </p:nvSpPr>
        <p:spPr>
          <a:xfrm>
            <a:off x="576000" y="5040000"/>
            <a:ext cx="3463472" cy="338554"/>
          </a:xfrm>
          <a:prstGeom prst="rect">
            <a:avLst/>
          </a:prstGeom>
          <a:noFill/>
        </p:spPr>
        <p:txBody>
          <a:bodyPr wrap="square">
            <a:spAutoFit/>
          </a:bodyPr>
          <a:lstStyle/>
          <a:p>
            <a:r>
              <a:rPr lang="ru-RU" sz="1600" b="1" dirty="0">
                <a:solidFill>
                  <a:srgbClr val="17375E"/>
                </a:solidFill>
              </a:rPr>
              <a:t>ФАМИЛИЯ ИМЯ ВЛАДЕЛЬЦА КАРТЫ</a:t>
            </a:r>
          </a:p>
        </p:txBody>
      </p:sp>
      <p:sp>
        <p:nvSpPr>
          <p:cNvPr id="21" name="Прямоугольник 20"/>
          <p:cNvSpPr/>
          <p:nvPr/>
        </p:nvSpPr>
        <p:spPr>
          <a:xfrm>
            <a:off x="576000" y="5481006"/>
            <a:ext cx="3463472" cy="338554"/>
          </a:xfrm>
          <a:prstGeom prst="rect">
            <a:avLst/>
          </a:prstGeom>
          <a:noFill/>
        </p:spPr>
        <p:txBody>
          <a:bodyPr wrap="square">
            <a:spAutoFit/>
          </a:bodyPr>
          <a:lstStyle/>
          <a:p>
            <a:r>
              <a:rPr lang="ru-RU" sz="1600" b="1" dirty="0">
                <a:solidFill>
                  <a:srgbClr val="17375E"/>
                </a:solidFill>
              </a:rPr>
              <a:t>ЛОГОТИП ПЛАТЕЖНОЙ СИСТЕМЫ</a:t>
            </a:r>
            <a:endParaRPr lang="ru-RU" sz="1600" b="1" dirty="0">
              <a:solidFill>
                <a:srgbClr val="17375E"/>
              </a:solidFill>
              <a:effectLst>
                <a:outerShdw blurRad="38100" dist="38100" dir="2700000" algn="tl">
                  <a:srgbClr val="000000">
                    <a:alpha val="43137"/>
                  </a:srgbClr>
                </a:outerShdw>
              </a:effectLst>
            </a:endParaRPr>
          </a:p>
        </p:txBody>
      </p:sp>
      <p:sp>
        <p:nvSpPr>
          <p:cNvPr id="26" name="Прямоугольник 25"/>
          <p:cNvSpPr/>
          <p:nvPr/>
        </p:nvSpPr>
        <p:spPr>
          <a:xfrm>
            <a:off x="576000" y="5868000"/>
            <a:ext cx="3463472" cy="553998"/>
          </a:xfrm>
          <a:prstGeom prst="rect">
            <a:avLst/>
          </a:prstGeom>
          <a:noFill/>
        </p:spPr>
        <p:txBody>
          <a:bodyPr wrap="square">
            <a:spAutoFit/>
          </a:bodyPr>
          <a:lstStyle/>
          <a:p>
            <a:r>
              <a:rPr lang="ru-RU" sz="1600" b="1" dirty="0">
                <a:solidFill>
                  <a:srgbClr val="17375E"/>
                </a:solidFill>
              </a:rPr>
              <a:t>КОД ВЕРИФИКАЦИИ </a:t>
            </a:r>
            <a:r>
              <a:rPr lang="en-US" sz="2000" b="1" dirty="0">
                <a:solidFill>
                  <a:srgbClr val="17375E"/>
                </a:solidFill>
              </a:rPr>
              <a:t>CVV</a:t>
            </a:r>
            <a:r>
              <a:rPr lang="ru-RU" sz="1600" b="1" dirty="0">
                <a:solidFill>
                  <a:srgbClr val="17375E"/>
                </a:solidFill>
              </a:rPr>
              <a:t> ИЛИ</a:t>
            </a:r>
            <a:r>
              <a:rPr lang="en-US" sz="1600" b="1" dirty="0">
                <a:solidFill>
                  <a:srgbClr val="17375E"/>
                </a:solidFill>
              </a:rPr>
              <a:t> </a:t>
            </a:r>
            <a:r>
              <a:rPr lang="en-US" sz="2000" b="1" dirty="0">
                <a:solidFill>
                  <a:srgbClr val="17375E"/>
                </a:solidFill>
              </a:rPr>
              <a:t>CVC</a:t>
            </a:r>
            <a:endParaRPr lang="ru-RU" sz="2000" b="1" dirty="0">
              <a:solidFill>
                <a:srgbClr val="17375E"/>
              </a:solidFill>
            </a:endParaRPr>
          </a:p>
          <a:p>
            <a:r>
              <a:rPr lang="ru-RU" sz="1000" b="1" i="1" dirty="0">
                <a:solidFill>
                  <a:srgbClr val="17375E"/>
                </a:solidFill>
              </a:rPr>
              <a:t>(ПОДТВЕРЖДЕНИЕ ПОДЛИННОСТИ)</a:t>
            </a:r>
            <a:endParaRPr lang="ru-RU" sz="1000" b="1" dirty="0">
              <a:solidFill>
                <a:srgbClr val="17375E"/>
              </a:solidFill>
              <a:effectLst>
                <a:outerShdw blurRad="38100" dist="38100" dir="2700000" algn="tl">
                  <a:srgbClr val="000000">
                    <a:alpha val="43137"/>
                  </a:srgbClr>
                </a:outerShdw>
              </a:effectLst>
            </a:endParaRPr>
          </a:p>
        </p:txBody>
      </p:sp>
      <p:pic>
        <p:nvPicPr>
          <p:cNvPr id="4099" name="Picture 3" descr="C:\Users\03UstyanSA\Desktop\11.tif"/>
          <p:cNvPicPr>
            <a:picLocks noChangeAspect="1" noChangeArrowheads="1"/>
          </p:cNvPicPr>
          <p:nvPr/>
        </p:nvPicPr>
        <p:blipFill>
          <a:blip r:embed="rId6" cstate="print">
            <a:extLst>
              <a:ext uri="{BEBA8EAE-BF5A-486C-A8C5-ECC9F3942E4B}">
                <a14:imgProps xmlns:a14="http://schemas.microsoft.com/office/drawing/2010/main">
                  <a14:imgLayer r:embed="rId7">
                    <a14:imgEffect>
                      <a14:artisticCrisscrossEtching/>
                    </a14:imgEffect>
                  </a14:imgLayer>
                </a14:imgProps>
              </a:ext>
              <a:ext uri="{28A0092B-C50C-407E-A947-70E740481C1C}">
                <a14:useLocalDpi xmlns:a14="http://schemas.microsoft.com/office/drawing/2010/main" val="0"/>
              </a:ext>
            </a:extLst>
          </a:blip>
          <a:srcRect/>
          <a:stretch>
            <a:fillRect/>
          </a:stretch>
        </p:blipFill>
        <p:spPr bwMode="auto">
          <a:xfrm>
            <a:off x="683568" y="965132"/>
            <a:ext cx="4247154" cy="2448272"/>
          </a:xfrm>
          <a:prstGeom prst="rect">
            <a:avLst/>
          </a:prstGeom>
          <a:noFill/>
          <a:extLst>
            <a:ext uri="{909E8E84-426E-40DD-AFC4-6F175D3DCCD1}">
              <a14:hiddenFill xmlns:a14="http://schemas.microsoft.com/office/drawing/2010/main">
                <a:solidFill>
                  <a:srgbClr val="FFFFFF"/>
                </a:solidFill>
              </a14:hiddenFill>
            </a:ext>
          </a:extLst>
        </p:spPr>
      </p:pic>
      <p:sp>
        <p:nvSpPr>
          <p:cNvPr id="12" name="Прямоугольник 11"/>
          <p:cNvSpPr/>
          <p:nvPr/>
        </p:nvSpPr>
        <p:spPr>
          <a:xfrm>
            <a:off x="-2052736" y="1261379"/>
            <a:ext cx="1872208" cy="338554"/>
          </a:xfrm>
          <a:prstGeom prst="rect">
            <a:avLst/>
          </a:prstGeom>
        </p:spPr>
        <p:txBody>
          <a:bodyPr wrap="square">
            <a:spAutoFit/>
          </a:bodyPr>
          <a:lstStyle/>
          <a:p>
            <a:r>
              <a:rPr lang="ru-RU" sz="1600" b="1" dirty="0">
                <a:solidFill>
                  <a:schemeClr val="bg1"/>
                </a:solidFill>
                <a:effectLst>
                  <a:outerShdw blurRad="38100" dist="38100" dir="2700000" algn="tl">
                    <a:srgbClr val="000000">
                      <a:alpha val="43137"/>
                    </a:srgbClr>
                  </a:outerShdw>
                </a:effectLst>
              </a:rPr>
              <a:t>НАЗВАНИЕ БАНКА</a:t>
            </a:r>
          </a:p>
        </p:txBody>
      </p:sp>
      <p:sp>
        <p:nvSpPr>
          <p:cNvPr id="23" name="Прямоугольник 22"/>
          <p:cNvSpPr/>
          <p:nvPr/>
        </p:nvSpPr>
        <p:spPr>
          <a:xfrm>
            <a:off x="-2952674" y="2099923"/>
            <a:ext cx="2904226" cy="400110"/>
          </a:xfrm>
          <a:prstGeom prst="rect">
            <a:avLst/>
          </a:prstGeom>
        </p:spPr>
        <p:txBody>
          <a:bodyPr wrap="square">
            <a:spAutoFit/>
          </a:bodyPr>
          <a:lstStyle/>
          <a:p>
            <a:r>
              <a:rPr lang="ru-RU" sz="2000" b="1" dirty="0">
                <a:solidFill>
                  <a:schemeClr val="bg1"/>
                </a:solidFill>
                <a:effectLst>
                  <a:outerShdw blurRad="38100" dist="38100" dir="2700000" algn="tl">
                    <a:srgbClr val="000000">
                      <a:alpha val="43137"/>
                    </a:srgbClr>
                  </a:outerShdw>
                </a:effectLst>
              </a:rPr>
              <a:t>1234   5678   9000   0000</a:t>
            </a:r>
          </a:p>
        </p:txBody>
      </p:sp>
      <p:sp>
        <p:nvSpPr>
          <p:cNvPr id="2" name="Прямоугольник 1"/>
          <p:cNvSpPr/>
          <p:nvPr/>
        </p:nvSpPr>
        <p:spPr>
          <a:xfrm>
            <a:off x="-2268760" y="3061136"/>
            <a:ext cx="1872208" cy="338554"/>
          </a:xfrm>
          <a:prstGeom prst="rect">
            <a:avLst/>
          </a:prstGeom>
        </p:spPr>
        <p:txBody>
          <a:bodyPr wrap="square">
            <a:spAutoFit/>
          </a:bodyPr>
          <a:lstStyle/>
          <a:p>
            <a:r>
              <a:rPr lang="ru-RU" sz="1600" b="1" dirty="0">
                <a:solidFill>
                  <a:schemeClr val="bg1"/>
                </a:solidFill>
                <a:effectLst>
                  <a:outerShdw blurRad="38100" dist="38100" dir="2700000" algn="tl">
                    <a:srgbClr val="000000">
                      <a:alpha val="43137"/>
                    </a:srgbClr>
                  </a:outerShdw>
                </a:effectLst>
              </a:rPr>
              <a:t>ФАМИЛИЯ ИМЯ</a:t>
            </a:r>
          </a:p>
        </p:txBody>
      </p:sp>
      <p:sp>
        <p:nvSpPr>
          <p:cNvPr id="13" name="Прямоугольник 12"/>
          <p:cNvSpPr/>
          <p:nvPr/>
        </p:nvSpPr>
        <p:spPr>
          <a:xfrm>
            <a:off x="-2449436" y="3592368"/>
            <a:ext cx="2268908" cy="307777"/>
          </a:xfrm>
          <a:prstGeom prst="rect">
            <a:avLst/>
          </a:prstGeom>
        </p:spPr>
        <p:txBody>
          <a:bodyPr wrap="square">
            <a:spAutoFit/>
          </a:bodyPr>
          <a:lstStyle/>
          <a:p>
            <a:r>
              <a:rPr lang="ru-RU" sz="1400" b="1" dirty="0">
                <a:solidFill>
                  <a:schemeClr val="bg1"/>
                </a:solidFill>
                <a:effectLst>
                  <a:outerShdw blurRad="38100" dist="38100" dir="2700000" algn="tl">
                    <a:srgbClr val="000000">
                      <a:alpha val="43137"/>
                    </a:srgbClr>
                  </a:outerShdw>
                </a:effectLst>
              </a:rPr>
              <a:t>НАЗВАНИЕ ОПЕРАТОРА ПС</a:t>
            </a:r>
          </a:p>
        </p:txBody>
      </p:sp>
      <p:sp>
        <p:nvSpPr>
          <p:cNvPr id="24" name="Прямоугольник 23"/>
          <p:cNvSpPr/>
          <p:nvPr/>
        </p:nvSpPr>
        <p:spPr>
          <a:xfrm>
            <a:off x="-1116601" y="2647233"/>
            <a:ext cx="846645" cy="338554"/>
          </a:xfrm>
          <a:prstGeom prst="rect">
            <a:avLst/>
          </a:prstGeom>
        </p:spPr>
        <p:txBody>
          <a:bodyPr wrap="square">
            <a:spAutoFit/>
          </a:bodyPr>
          <a:lstStyle/>
          <a:p>
            <a:r>
              <a:rPr lang="ru-RU" sz="1600" b="1" dirty="0">
                <a:solidFill>
                  <a:schemeClr val="bg1"/>
                </a:solidFill>
                <a:effectLst>
                  <a:outerShdw blurRad="38100" dist="38100" dir="2700000" algn="tl">
                    <a:srgbClr val="000000">
                      <a:alpha val="43137"/>
                    </a:srgbClr>
                  </a:outerShdw>
                </a:effectLst>
              </a:rPr>
              <a:t>05/15</a:t>
            </a:r>
          </a:p>
        </p:txBody>
      </p:sp>
      <p:sp>
        <p:nvSpPr>
          <p:cNvPr id="25" name="Стрелка вправо 24">
            <a:hlinkClick r:id="" action="ppaction://hlinkshowjump?jump=nextslide"/>
          </p:cNvPr>
          <p:cNvSpPr/>
          <p:nvPr/>
        </p:nvSpPr>
        <p:spPr>
          <a:xfrm>
            <a:off x="8267250" y="6308119"/>
            <a:ext cx="792088" cy="479660"/>
          </a:xfrm>
          <a:prstGeom prst="rightArrow">
            <a:avLst/>
          </a:prstGeom>
          <a:solidFill>
            <a:schemeClr val="tx2">
              <a:lumMod val="60000"/>
              <a:lumOff val="4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8656184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2000" fill="hold"/>
                                        <p:tgtEl>
                                          <p:spTgt spid="18"/>
                                        </p:tgtEl>
                                      </p:cBhvr>
                                      <p:by x="150000" y="150000"/>
                                    </p:animScale>
                                  </p:childTnLst>
                                </p:cTn>
                              </p:par>
                              <p:par>
                                <p:cTn id="7" presetID="53" presetClass="entr" presetSubtype="16" fill="hold" grpId="0" nodeType="withEffect">
                                  <p:stCondLst>
                                    <p:cond delay="250"/>
                                  </p:stCondLst>
                                  <p:childTnLst>
                                    <p:set>
                                      <p:cBhvr>
                                        <p:cTn id="8" dur="1" fill="hold">
                                          <p:stCondLst>
                                            <p:cond delay="0"/>
                                          </p:stCondLst>
                                        </p:cTn>
                                        <p:tgtEl>
                                          <p:spTgt spid="7"/>
                                        </p:tgtEl>
                                        <p:attrNameLst>
                                          <p:attrName>style.visibility</p:attrName>
                                        </p:attrNameLst>
                                      </p:cBhvr>
                                      <p:to>
                                        <p:strVal val="visible"/>
                                      </p:to>
                                    </p:set>
                                    <p:anim calcmode="lin" valueType="num">
                                      <p:cBhvr>
                                        <p:cTn id="9" dur="750" fill="hold"/>
                                        <p:tgtEl>
                                          <p:spTgt spid="7"/>
                                        </p:tgtEl>
                                        <p:attrNameLst>
                                          <p:attrName>ppt_w</p:attrName>
                                        </p:attrNameLst>
                                      </p:cBhvr>
                                      <p:tavLst>
                                        <p:tav tm="0">
                                          <p:val>
                                            <p:fltVal val="0"/>
                                          </p:val>
                                        </p:tav>
                                        <p:tav tm="100000">
                                          <p:val>
                                            <p:strVal val="#ppt_w"/>
                                          </p:val>
                                        </p:tav>
                                      </p:tavLst>
                                    </p:anim>
                                    <p:anim calcmode="lin" valueType="num">
                                      <p:cBhvr>
                                        <p:cTn id="10" dur="750" fill="hold"/>
                                        <p:tgtEl>
                                          <p:spTgt spid="7"/>
                                        </p:tgtEl>
                                        <p:attrNameLst>
                                          <p:attrName>ppt_h</p:attrName>
                                        </p:attrNameLst>
                                      </p:cBhvr>
                                      <p:tavLst>
                                        <p:tav tm="0">
                                          <p:val>
                                            <p:fltVal val="0"/>
                                          </p:val>
                                        </p:tav>
                                        <p:tav tm="100000">
                                          <p:val>
                                            <p:strVal val="#ppt_h"/>
                                          </p:val>
                                        </p:tav>
                                      </p:tavLst>
                                    </p:anim>
                                    <p:animEffect transition="in" filter="fade">
                                      <p:cBhvr>
                                        <p:cTn id="11" dur="750"/>
                                        <p:tgtEl>
                                          <p:spTgt spid="7"/>
                                        </p:tgtEl>
                                      </p:cBhvr>
                                    </p:animEffect>
                                  </p:childTnLst>
                                </p:cTn>
                              </p:par>
                            </p:childTnLst>
                          </p:cTn>
                        </p:par>
                        <p:par>
                          <p:cTn id="12" fill="hold">
                            <p:stCondLst>
                              <p:cond delay="2000"/>
                            </p:stCondLst>
                            <p:childTnLst>
                              <p:par>
                                <p:cTn id="13" presetID="45" presetClass="entr" presetSubtype="0" fill="hold" nodeType="afterEffect">
                                  <p:stCondLst>
                                    <p:cond delay="0"/>
                                  </p:stCondLst>
                                  <p:childTnLst>
                                    <p:set>
                                      <p:cBhvr>
                                        <p:cTn id="14" dur="1" fill="hold">
                                          <p:stCondLst>
                                            <p:cond delay="0"/>
                                          </p:stCondLst>
                                        </p:cTn>
                                        <p:tgtEl>
                                          <p:spTgt spid="4099"/>
                                        </p:tgtEl>
                                        <p:attrNameLst>
                                          <p:attrName>style.visibility</p:attrName>
                                        </p:attrNameLst>
                                      </p:cBhvr>
                                      <p:to>
                                        <p:strVal val="visible"/>
                                      </p:to>
                                    </p:set>
                                    <p:animEffect transition="in" filter="fade">
                                      <p:cBhvr>
                                        <p:cTn id="15" dur="2000"/>
                                        <p:tgtEl>
                                          <p:spTgt spid="4099"/>
                                        </p:tgtEl>
                                      </p:cBhvr>
                                    </p:animEffect>
                                    <p:anim calcmode="lin" valueType="num">
                                      <p:cBhvr>
                                        <p:cTn id="16" dur="2000" fill="hold"/>
                                        <p:tgtEl>
                                          <p:spTgt spid="4099"/>
                                        </p:tgtEl>
                                        <p:attrNameLst>
                                          <p:attrName>ppt_w</p:attrName>
                                        </p:attrNameLst>
                                      </p:cBhvr>
                                      <p:tavLst>
                                        <p:tav tm="0" fmla="#ppt_w*sin(2.5*pi*$)">
                                          <p:val>
                                            <p:fltVal val="0"/>
                                          </p:val>
                                        </p:tav>
                                        <p:tav tm="100000">
                                          <p:val>
                                            <p:fltVal val="1"/>
                                          </p:val>
                                        </p:tav>
                                      </p:tavLst>
                                    </p:anim>
                                    <p:anim calcmode="lin" valueType="num">
                                      <p:cBhvr>
                                        <p:cTn id="17" dur="2000" fill="hold"/>
                                        <p:tgtEl>
                                          <p:spTgt spid="4099"/>
                                        </p:tgtEl>
                                        <p:attrNameLst>
                                          <p:attrName>ppt_h</p:attrName>
                                        </p:attrNameLst>
                                      </p:cBhvr>
                                      <p:tavLst>
                                        <p:tav tm="0">
                                          <p:val>
                                            <p:strVal val="#ppt_h"/>
                                          </p:val>
                                        </p:tav>
                                        <p:tav tm="100000">
                                          <p:val>
                                            <p:strVal val="#ppt_h"/>
                                          </p:val>
                                        </p:tav>
                                      </p:tavLst>
                                    </p:anim>
                                  </p:childTnLst>
                                </p:cTn>
                              </p:par>
                              <p:par>
                                <p:cTn id="18" presetID="45" presetClass="entr" presetSubtype="0" fill="hold" nodeType="withEffect">
                                  <p:stCondLst>
                                    <p:cond delay="0"/>
                                  </p:stCondLst>
                                  <p:childTnLst>
                                    <p:set>
                                      <p:cBhvr>
                                        <p:cTn id="19" dur="1" fill="hold">
                                          <p:stCondLst>
                                            <p:cond delay="0"/>
                                          </p:stCondLst>
                                        </p:cTn>
                                        <p:tgtEl>
                                          <p:spTgt spid="3075"/>
                                        </p:tgtEl>
                                        <p:attrNameLst>
                                          <p:attrName>style.visibility</p:attrName>
                                        </p:attrNameLst>
                                      </p:cBhvr>
                                      <p:to>
                                        <p:strVal val="visible"/>
                                      </p:to>
                                    </p:set>
                                    <p:animEffect transition="in" filter="fade">
                                      <p:cBhvr>
                                        <p:cTn id="20" dur="2000"/>
                                        <p:tgtEl>
                                          <p:spTgt spid="3075"/>
                                        </p:tgtEl>
                                      </p:cBhvr>
                                    </p:animEffect>
                                    <p:anim calcmode="lin" valueType="num">
                                      <p:cBhvr>
                                        <p:cTn id="21" dur="2000" fill="hold"/>
                                        <p:tgtEl>
                                          <p:spTgt spid="3075"/>
                                        </p:tgtEl>
                                        <p:attrNameLst>
                                          <p:attrName>ppt_w</p:attrName>
                                        </p:attrNameLst>
                                      </p:cBhvr>
                                      <p:tavLst>
                                        <p:tav tm="0" fmla="#ppt_w*sin(2.5*pi*$)">
                                          <p:val>
                                            <p:fltVal val="0"/>
                                          </p:val>
                                        </p:tav>
                                        <p:tav tm="100000">
                                          <p:val>
                                            <p:fltVal val="1"/>
                                          </p:val>
                                        </p:tav>
                                      </p:tavLst>
                                    </p:anim>
                                    <p:anim calcmode="lin" valueType="num">
                                      <p:cBhvr>
                                        <p:cTn id="22" dur="2000" fill="hold"/>
                                        <p:tgtEl>
                                          <p:spTgt spid="3075"/>
                                        </p:tgtEl>
                                        <p:attrNameLst>
                                          <p:attrName>ppt_h</p:attrName>
                                        </p:attrNameLst>
                                      </p:cBhvr>
                                      <p:tavLst>
                                        <p:tav tm="0">
                                          <p:val>
                                            <p:strVal val="#ppt_h"/>
                                          </p:val>
                                        </p:tav>
                                        <p:tav tm="100000">
                                          <p:val>
                                            <p:strVal val="#ppt_h"/>
                                          </p:val>
                                        </p:tav>
                                      </p:tavLst>
                                    </p:anim>
                                  </p:childTnLst>
                                </p:cTn>
                              </p:par>
                              <p:par>
                                <p:cTn id="23" presetID="53" presetClass="entr" presetSubtype="16"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2000" fill="hold"/>
                                        <p:tgtEl>
                                          <p:spTgt spid="22"/>
                                        </p:tgtEl>
                                        <p:attrNameLst>
                                          <p:attrName>ppt_w</p:attrName>
                                        </p:attrNameLst>
                                      </p:cBhvr>
                                      <p:tavLst>
                                        <p:tav tm="0">
                                          <p:val>
                                            <p:fltVal val="0"/>
                                          </p:val>
                                        </p:tav>
                                        <p:tav tm="100000">
                                          <p:val>
                                            <p:strVal val="#ppt_w"/>
                                          </p:val>
                                        </p:tav>
                                      </p:tavLst>
                                    </p:anim>
                                    <p:anim calcmode="lin" valueType="num">
                                      <p:cBhvr>
                                        <p:cTn id="26" dur="2000" fill="hold"/>
                                        <p:tgtEl>
                                          <p:spTgt spid="22"/>
                                        </p:tgtEl>
                                        <p:attrNameLst>
                                          <p:attrName>ppt_h</p:attrName>
                                        </p:attrNameLst>
                                      </p:cBhvr>
                                      <p:tavLst>
                                        <p:tav tm="0">
                                          <p:val>
                                            <p:fltVal val="0"/>
                                          </p:val>
                                        </p:tav>
                                        <p:tav tm="100000">
                                          <p:val>
                                            <p:strVal val="#ppt_h"/>
                                          </p:val>
                                        </p:tav>
                                      </p:tavLst>
                                    </p:anim>
                                    <p:animEffect transition="in" filter="fade">
                                      <p:cBhvr>
                                        <p:cTn id="27" dur="2000"/>
                                        <p:tgtEl>
                                          <p:spTgt spid="22"/>
                                        </p:tgtEl>
                                      </p:cBhvr>
                                    </p:animEffect>
                                  </p:childTnLst>
                                </p:cTn>
                              </p:par>
                              <p:par>
                                <p:cTn id="28" presetID="42" presetClass="path" presetSubtype="0" accel="50000" decel="50000" fill="hold" grpId="0" nodeType="withEffect">
                                  <p:stCondLst>
                                    <p:cond delay="0"/>
                                  </p:stCondLst>
                                  <p:childTnLst>
                                    <p:animMotion origin="layout" path="M -1.38889E-6 -7.86491E-8 L 0.34636 -0.02359 " pathEditMode="relative" rAng="0" ptsTypes="AA">
                                      <p:cBhvr>
                                        <p:cTn id="29" dur="2000" fill="hold"/>
                                        <p:tgtEl>
                                          <p:spTgt spid="12"/>
                                        </p:tgtEl>
                                        <p:attrNameLst>
                                          <p:attrName>ppt_x</p:attrName>
                                          <p:attrName>ppt_y</p:attrName>
                                        </p:attrNameLst>
                                      </p:cBhvr>
                                      <p:rCtr x="17309" y="-1180"/>
                                    </p:animMotion>
                                  </p:childTnLst>
                                </p:cTn>
                              </p:par>
                              <p:par>
                                <p:cTn id="30" presetID="2" presetClass="entr" presetSubtype="8"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2000" fill="hold"/>
                                        <p:tgtEl>
                                          <p:spTgt spid="15"/>
                                        </p:tgtEl>
                                        <p:attrNameLst>
                                          <p:attrName>ppt_x</p:attrName>
                                        </p:attrNameLst>
                                      </p:cBhvr>
                                      <p:tavLst>
                                        <p:tav tm="0">
                                          <p:val>
                                            <p:strVal val="0-#ppt_w/2"/>
                                          </p:val>
                                        </p:tav>
                                        <p:tav tm="100000">
                                          <p:val>
                                            <p:strVal val="#ppt_x"/>
                                          </p:val>
                                        </p:tav>
                                      </p:tavLst>
                                    </p:anim>
                                    <p:anim calcmode="lin" valueType="num">
                                      <p:cBhvr additive="base">
                                        <p:cTn id="33" dur="2000" fill="hold"/>
                                        <p:tgtEl>
                                          <p:spTgt spid="15"/>
                                        </p:tgtEl>
                                        <p:attrNameLst>
                                          <p:attrName>ppt_y</p:attrName>
                                        </p:attrNameLst>
                                      </p:cBhvr>
                                      <p:tavLst>
                                        <p:tav tm="0">
                                          <p:val>
                                            <p:strVal val="#ppt_y"/>
                                          </p:val>
                                        </p:tav>
                                        <p:tav tm="100000">
                                          <p:val>
                                            <p:strVal val="#ppt_y"/>
                                          </p:val>
                                        </p:tav>
                                      </p:tavLst>
                                    </p:anim>
                                  </p:childTnLst>
                                </p:cTn>
                              </p:par>
                              <p:par>
                                <p:cTn id="34" presetID="42" presetClass="path" presetSubtype="0" accel="50000" decel="50000" fill="hold" grpId="0" nodeType="withEffect">
                                  <p:stCondLst>
                                    <p:cond delay="0"/>
                                  </p:stCondLst>
                                  <p:childTnLst>
                                    <p:animMotion origin="layout" path="M -0.03681 -0.01041 L 0.46979 -0.01388 " pathEditMode="relative" rAng="0" ptsTypes="AA">
                                      <p:cBhvr>
                                        <p:cTn id="35" dur="2000" fill="hold"/>
                                        <p:tgtEl>
                                          <p:spTgt spid="23"/>
                                        </p:tgtEl>
                                        <p:attrNameLst>
                                          <p:attrName>ppt_x</p:attrName>
                                          <p:attrName>ppt_y</p:attrName>
                                        </p:attrNameLst>
                                      </p:cBhvr>
                                      <p:rCtr x="25330" y="-185"/>
                                    </p:animMotion>
                                  </p:childTnLst>
                                </p:cTn>
                              </p:par>
                              <p:par>
                                <p:cTn id="36" presetID="2" presetClass="entr" presetSubtype="8"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anim calcmode="lin" valueType="num">
                                      <p:cBhvr additive="base">
                                        <p:cTn id="38" dur="2000" fill="hold"/>
                                        <p:tgtEl>
                                          <p:spTgt spid="16"/>
                                        </p:tgtEl>
                                        <p:attrNameLst>
                                          <p:attrName>ppt_x</p:attrName>
                                        </p:attrNameLst>
                                      </p:cBhvr>
                                      <p:tavLst>
                                        <p:tav tm="0">
                                          <p:val>
                                            <p:strVal val="0-#ppt_w/2"/>
                                          </p:val>
                                        </p:tav>
                                        <p:tav tm="100000">
                                          <p:val>
                                            <p:strVal val="#ppt_x"/>
                                          </p:val>
                                        </p:tav>
                                      </p:tavLst>
                                    </p:anim>
                                    <p:anim calcmode="lin" valueType="num">
                                      <p:cBhvr additive="base">
                                        <p:cTn id="39" dur="2000" fill="hold"/>
                                        <p:tgtEl>
                                          <p:spTgt spid="16"/>
                                        </p:tgtEl>
                                        <p:attrNameLst>
                                          <p:attrName>ppt_y</p:attrName>
                                        </p:attrNameLst>
                                      </p:cBhvr>
                                      <p:tavLst>
                                        <p:tav tm="0">
                                          <p:val>
                                            <p:strVal val="#ppt_y"/>
                                          </p:val>
                                        </p:tav>
                                        <p:tav tm="100000">
                                          <p:val>
                                            <p:strVal val="#ppt_y"/>
                                          </p:val>
                                        </p:tav>
                                      </p:tavLst>
                                    </p:anim>
                                  </p:childTnLst>
                                </p:cTn>
                              </p:par>
                              <p:par>
                                <p:cTn id="40" presetID="42" presetClass="path" presetSubtype="0" accel="50000" decel="50000" fill="hold" grpId="0" nodeType="withEffect">
                                  <p:stCondLst>
                                    <p:cond delay="0"/>
                                  </p:stCondLst>
                                  <p:childTnLst>
                                    <p:animMotion origin="layout" path="M -0.09375 -0.03146 L 0.49687 -0.03655 " pathEditMode="relative" rAng="0" ptsTypes="AA">
                                      <p:cBhvr>
                                        <p:cTn id="41" dur="2000" fill="hold"/>
                                        <p:tgtEl>
                                          <p:spTgt spid="24"/>
                                        </p:tgtEl>
                                        <p:attrNameLst>
                                          <p:attrName>ppt_x</p:attrName>
                                          <p:attrName>ppt_y</p:attrName>
                                        </p:attrNameLst>
                                      </p:cBhvr>
                                      <p:rCtr x="29531" y="-254"/>
                                    </p:animMotion>
                                  </p:childTnLst>
                                </p:cTn>
                              </p:par>
                              <p:par>
                                <p:cTn id="42" presetID="2" presetClass="entr" presetSubtype="8" fill="hold" grpId="0" nodeType="withEffect">
                                  <p:stCondLst>
                                    <p:cond delay="0"/>
                                  </p:stCondLst>
                                  <p:childTnLst>
                                    <p:set>
                                      <p:cBhvr>
                                        <p:cTn id="43" dur="1" fill="hold">
                                          <p:stCondLst>
                                            <p:cond delay="0"/>
                                          </p:stCondLst>
                                        </p:cTn>
                                        <p:tgtEl>
                                          <p:spTgt spid="17"/>
                                        </p:tgtEl>
                                        <p:attrNameLst>
                                          <p:attrName>style.visibility</p:attrName>
                                        </p:attrNameLst>
                                      </p:cBhvr>
                                      <p:to>
                                        <p:strVal val="visible"/>
                                      </p:to>
                                    </p:set>
                                    <p:anim calcmode="lin" valueType="num">
                                      <p:cBhvr additive="base">
                                        <p:cTn id="44" dur="2000" fill="hold"/>
                                        <p:tgtEl>
                                          <p:spTgt spid="17"/>
                                        </p:tgtEl>
                                        <p:attrNameLst>
                                          <p:attrName>ppt_x</p:attrName>
                                        </p:attrNameLst>
                                      </p:cBhvr>
                                      <p:tavLst>
                                        <p:tav tm="0">
                                          <p:val>
                                            <p:strVal val="0-#ppt_w/2"/>
                                          </p:val>
                                        </p:tav>
                                        <p:tav tm="100000">
                                          <p:val>
                                            <p:strVal val="#ppt_x"/>
                                          </p:val>
                                        </p:tav>
                                      </p:tavLst>
                                    </p:anim>
                                    <p:anim calcmode="lin" valueType="num">
                                      <p:cBhvr additive="base">
                                        <p:cTn id="45" dur="2000" fill="hold"/>
                                        <p:tgtEl>
                                          <p:spTgt spid="17"/>
                                        </p:tgtEl>
                                        <p:attrNameLst>
                                          <p:attrName>ppt_y</p:attrName>
                                        </p:attrNameLst>
                                      </p:cBhvr>
                                      <p:tavLst>
                                        <p:tav tm="0">
                                          <p:val>
                                            <p:strVal val="#ppt_y"/>
                                          </p:val>
                                        </p:tav>
                                        <p:tav tm="100000">
                                          <p:val>
                                            <p:strVal val="#ppt_y"/>
                                          </p:val>
                                        </p:tav>
                                      </p:tavLst>
                                    </p:anim>
                                  </p:childTnLst>
                                </p:cTn>
                              </p:par>
                              <p:par>
                                <p:cTn id="46" presetID="42" presetClass="path" presetSubtype="0" accel="50000" decel="50000" fill="hold" grpId="0" nodeType="withEffect">
                                  <p:stCondLst>
                                    <p:cond delay="0"/>
                                  </p:stCondLst>
                                  <p:childTnLst>
                                    <p:animMotion origin="layout" path="M -0.00799 -0.03169 L 0.39358 -0.04465 " pathEditMode="relative" rAng="0" ptsTypes="AA">
                                      <p:cBhvr>
                                        <p:cTn id="47" dur="2000" fill="hold"/>
                                        <p:tgtEl>
                                          <p:spTgt spid="2"/>
                                        </p:tgtEl>
                                        <p:attrNameLst>
                                          <p:attrName>ppt_x</p:attrName>
                                          <p:attrName>ppt_y</p:attrName>
                                        </p:attrNameLst>
                                      </p:cBhvr>
                                      <p:rCtr x="20069" y="-648"/>
                                    </p:animMotion>
                                  </p:childTnLst>
                                </p:cTn>
                              </p:par>
                              <p:par>
                                <p:cTn id="48" presetID="2" presetClass="entr" presetSubtype="8" fill="hold" grpId="0" nodeType="with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2000" fill="hold"/>
                                        <p:tgtEl>
                                          <p:spTgt spid="19"/>
                                        </p:tgtEl>
                                        <p:attrNameLst>
                                          <p:attrName>ppt_x</p:attrName>
                                        </p:attrNameLst>
                                      </p:cBhvr>
                                      <p:tavLst>
                                        <p:tav tm="0">
                                          <p:val>
                                            <p:strVal val="0-#ppt_w/2"/>
                                          </p:val>
                                        </p:tav>
                                        <p:tav tm="100000">
                                          <p:val>
                                            <p:strVal val="#ppt_x"/>
                                          </p:val>
                                        </p:tav>
                                      </p:tavLst>
                                    </p:anim>
                                    <p:anim calcmode="lin" valueType="num">
                                      <p:cBhvr additive="base">
                                        <p:cTn id="51" dur="2000" fill="hold"/>
                                        <p:tgtEl>
                                          <p:spTgt spid="19"/>
                                        </p:tgtEl>
                                        <p:attrNameLst>
                                          <p:attrName>ppt_y</p:attrName>
                                        </p:attrNameLst>
                                      </p:cBhvr>
                                      <p:tavLst>
                                        <p:tav tm="0">
                                          <p:val>
                                            <p:strVal val="#ppt_y"/>
                                          </p:val>
                                        </p:tav>
                                        <p:tav tm="100000">
                                          <p:val>
                                            <p:strVal val="#ppt_y"/>
                                          </p:val>
                                        </p:tav>
                                      </p:tavLst>
                                    </p:anim>
                                  </p:childTnLst>
                                </p:cTn>
                              </p:par>
                              <p:par>
                                <p:cTn id="52" presetID="42" presetClass="path" presetSubtype="0" accel="50000" decel="50000" fill="hold" grpId="0" nodeType="withEffect">
                                  <p:stCondLst>
                                    <p:cond delay="0"/>
                                  </p:stCondLst>
                                  <p:childTnLst>
                                    <p:animMotion origin="layout" path="M -0.02569 2.81286E-6 L 0.53924 -0.07773 " pathEditMode="relative" rAng="0" ptsTypes="AA">
                                      <p:cBhvr>
                                        <p:cTn id="53" dur="2000" fill="hold"/>
                                        <p:tgtEl>
                                          <p:spTgt spid="13"/>
                                        </p:tgtEl>
                                        <p:attrNameLst>
                                          <p:attrName>ppt_x</p:attrName>
                                          <p:attrName>ppt_y</p:attrName>
                                        </p:attrNameLst>
                                      </p:cBhvr>
                                      <p:rCtr x="28247" y="-3886"/>
                                    </p:animMotion>
                                  </p:childTnLst>
                                </p:cTn>
                              </p:par>
                              <p:par>
                                <p:cTn id="54" presetID="2" presetClass="entr" presetSubtype="8" fill="hold" grpId="0" nodeType="with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2000" fill="hold"/>
                                        <p:tgtEl>
                                          <p:spTgt spid="21"/>
                                        </p:tgtEl>
                                        <p:attrNameLst>
                                          <p:attrName>ppt_x</p:attrName>
                                        </p:attrNameLst>
                                      </p:cBhvr>
                                      <p:tavLst>
                                        <p:tav tm="0">
                                          <p:val>
                                            <p:strVal val="0-#ppt_w/2"/>
                                          </p:val>
                                        </p:tav>
                                        <p:tav tm="100000">
                                          <p:val>
                                            <p:strVal val="#ppt_x"/>
                                          </p:val>
                                        </p:tav>
                                      </p:tavLst>
                                    </p:anim>
                                    <p:anim calcmode="lin" valueType="num">
                                      <p:cBhvr additive="base">
                                        <p:cTn id="57" dur="2000" fill="hold"/>
                                        <p:tgtEl>
                                          <p:spTgt spid="21"/>
                                        </p:tgtEl>
                                        <p:attrNameLst>
                                          <p:attrName>ppt_y</p:attrName>
                                        </p:attrNameLst>
                                      </p:cBhvr>
                                      <p:tavLst>
                                        <p:tav tm="0">
                                          <p:val>
                                            <p:strVal val="#ppt_y"/>
                                          </p:val>
                                        </p:tav>
                                        <p:tav tm="100000">
                                          <p:val>
                                            <p:strVal val="#ppt_y"/>
                                          </p:val>
                                        </p:tav>
                                      </p:tavLst>
                                    </p:anim>
                                  </p:childTnLst>
                                </p:cTn>
                              </p:par>
                              <p:par>
                                <p:cTn id="58" presetID="42" presetClass="path" presetSubtype="0" accel="50000" decel="50000" fill="hold" grpId="0" nodeType="withEffect">
                                  <p:stCondLst>
                                    <p:cond delay="0"/>
                                  </p:stCondLst>
                                  <p:childTnLst>
                                    <p:animMotion origin="layout" path="M -8.33333E-7 0.00694 L -0.25573 0.02454 " pathEditMode="relative" rAng="0" ptsTypes="AA">
                                      <p:cBhvr>
                                        <p:cTn id="59" dur="2000" fill="hold"/>
                                        <p:tgtEl>
                                          <p:spTgt spid="28"/>
                                        </p:tgtEl>
                                        <p:attrNameLst>
                                          <p:attrName>ppt_x</p:attrName>
                                          <p:attrName>ppt_y</p:attrName>
                                        </p:attrNameLst>
                                      </p:cBhvr>
                                      <p:rCtr x="-12795" y="880"/>
                                    </p:animMotion>
                                  </p:childTnLst>
                                </p:cTn>
                              </p:par>
                              <p:par>
                                <p:cTn id="60" presetID="2" presetClass="entr" presetSubtype="8" fill="hold" grpId="0" nodeType="withEffect">
                                  <p:stCondLst>
                                    <p:cond delay="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2000" fill="hold"/>
                                        <p:tgtEl>
                                          <p:spTgt spid="26"/>
                                        </p:tgtEl>
                                        <p:attrNameLst>
                                          <p:attrName>ppt_x</p:attrName>
                                        </p:attrNameLst>
                                      </p:cBhvr>
                                      <p:tavLst>
                                        <p:tav tm="0">
                                          <p:val>
                                            <p:strVal val="0-#ppt_w/2"/>
                                          </p:val>
                                        </p:tav>
                                        <p:tav tm="100000">
                                          <p:val>
                                            <p:strVal val="#ppt_x"/>
                                          </p:val>
                                        </p:tav>
                                      </p:tavLst>
                                    </p:anim>
                                    <p:anim calcmode="lin" valueType="num">
                                      <p:cBhvr additive="base">
                                        <p:cTn id="63" dur="20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p:bldP spid="28" grpId="0"/>
      <p:bldP spid="15" grpId="0"/>
      <p:bldP spid="16" grpId="0"/>
      <p:bldP spid="17" grpId="0"/>
      <p:bldP spid="19" grpId="0"/>
      <p:bldP spid="21" grpId="0"/>
      <p:bldP spid="26" grpId="0"/>
      <p:bldP spid="12" grpId="0"/>
      <p:bldP spid="23" grpId="0"/>
      <p:bldP spid="2" grpId="0"/>
      <p:bldP spid="13" grpId="0"/>
      <p:bldP spid="2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3" descr="C:\Users\03UstyanSA\Desktop\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45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1" y="188640"/>
            <a:ext cx="9097750" cy="523220"/>
          </a:xfrm>
          <a:prstGeom prst="rect">
            <a:avLst/>
          </a:prstGeom>
        </p:spPr>
        <p:txBody>
          <a:bodyPr wrap="square">
            <a:spAutoFit/>
          </a:bodyPr>
          <a:lstStyle/>
          <a:p>
            <a:pPr algn="ctr"/>
            <a:r>
              <a:rPr lang="ru-RU" sz="2800" b="1" dirty="0">
                <a:solidFill>
                  <a:srgbClr val="FF5050"/>
                </a:solidFill>
                <a:effectLst>
                  <a:outerShdw blurRad="38100" dist="38100" dir="2700000" algn="tl">
                    <a:srgbClr val="000000">
                      <a:alpha val="43137"/>
                    </a:srgbClr>
                  </a:outerShdw>
                </a:effectLst>
              </a:rPr>
              <a:t>МОШЕННИЧЕСТВО С БАНКОВСКИМИ КАРТАМИ</a:t>
            </a:r>
          </a:p>
        </p:txBody>
      </p:sp>
      <p:pic>
        <p:nvPicPr>
          <p:cNvPr id="4099" name="Picture 3" descr="C:\Users\03UstyanSA\Desktop\11.tif"/>
          <p:cNvPicPr>
            <a:picLocks noChangeAspect="1" noChangeArrowheads="1"/>
          </p:cNvPicPr>
          <p:nvPr/>
        </p:nvPicPr>
        <p:blipFill>
          <a:blip r:embed="rId4" cstate="print">
            <a:extLst>
              <a:ext uri="{BEBA8EAE-BF5A-486C-A8C5-ECC9F3942E4B}">
                <a14:imgProps xmlns:a14="http://schemas.microsoft.com/office/drawing/2010/main">
                  <a14:imgLayer r:embed="rId5">
                    <a14:imgEffect>
                      <a14:artisticCrisscrossEtching/>
                    </a14:imgEffect>
                  </a14:imgLayer>
                </a14:imgProps>
              </a:ext>
              <a:ext uri="{28A0092B-C50C-407E-A947-70E740481C1C}">
                <a14:useLocalDpi xmlns:a14="http://schemas.microsoft.com/office/drawing/2010/main" val="0"/>
              </a:ext>
            </a:extLst>
          </a:blip>
          <a:srcRect/>
          <a:stretch>
            <a:fillRect/>
          </a:stretch>
        </p:blipFill>
        <p:spPr bwMode="auto">
          <a:xfrm>
            <a:off x="3006810" y="1011730"/>
            <a:ext cx="3037881" cy="179707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2" name="Прямоугольник 11"/>
          <p:cNvSpPr/>
          <p:nvPr/>
        </p:nvSpPr>
        <p:spPr>
          <a:xfrm>
            <a:off x="3382352" y="1065140"/>
            <a:ext cx="1406522" cy="261610"/>
          </a:xfrm>
          <a:prstGeom prst="rect">
            <a:avLst/>
          </a:prstGeom>
        </p:spPr>
        <p:txBody>
          <a:bodyPr wrap="square">
            <a:spAutoFit/>
          </a:bodyPr>
          <a:lstStyle/>
          <a:p>
            <a:r>
              <a:rPr lang="ru-RU" sz="1100" b="1" dirty="0">
                <a:solidFill>
                  <a:schemeClr val="bg1"/>
                </a:solidFill>
                <a:effectLst>
                  <a:outerShdw blurRad="38100" dist="38100" dir="2700000" algn="tl">
                    <a:srgbClr val="000000">
                      <a:alpha val="43137"/>
                    </a:srgbClr>
                  </a:outerShdw>
                </a:effectLst>
              </a:rPr>
              <a:t>НАЗВАНИЕ БАНКА</a:t>
            </a:r>
          </a:p>
        </p:txBody>
      </p:sp>
      <p:sp>
        <p:nvSpPr>
          <p:cNvPr id="23" name="Прямоугольник 22"/>
          <p:cNvSpPr/>
          <p:nvPr/>
        </p:nvSpPr>
        <p:spPr>
          <a:xfrm>
            <a:off x="3636882" y="1756037"/>
            <a:ext cx="2181839" cy="276999"/>
          </a:xfrm>
          <a:prstGeom prst="rect">
            <a:avLst/>
          </a:prstGeom>
        </p:spPr>
        <p:txBody>
          <a:bodyPr wrap="square">
            <a:spAutoFit/>
          </a:bodyPr>
          <a:lstStyle/>
          <a:p>
            <a:r>
              <a:rPr lang="ru-RU" sz="1200" b="1" dirty="0">
                <a:solidFill>
                  <a:schemeClr val="bg1"/>
                </a:solidFill>
                <a:effectLst>
                  <a:outerShdw blurRad="38100" dist="38100" dir="2700000" algn="tl">
                    <a:srgbClr val="000000">
                      <a:alpha val="43137"/>
                    </a:srgbClr>
                  </a:outerShdw>
                </a:effectLst>
              </a:rPr>
              <a:t>1234   5678   9000   0000</a:t>
            </a:r>
          </a:p>
        </p:txBody>
      </p:sp>
      <p:sp>
        <p:nvSpPr>
          <p:cNvPr id="2" name="Прямоугольник 1"/>
          <p:cNvSpPr/>
          <p:nvPr/>
        </p:nvSpPr>
        <p:spPr>
          <a:xfrm>
            <a:off x="3213570" y="2199107"/>
            <a:ext cx="1406522" cy="261610"/>
          </a:xfrm>
          <a:prstGeom prst="rect">
            <a:avLst/>
          </a:prstGeom>
        </p:spPr>
        <p:txBody>
          <a:bodyPr wrap="square">
            <a:spAutoFit/>
          </a:bodyPr>
          <a:lstStyle/>
          <a:p>
            <a:r>
              <a:rPr lang="ru-RU" sz="1100" b="1" dirty="0">
                <a:solidFill>
                  <a:schemeClr val="bg1"/>
                </a:solidFill>
                <a:effectLst>
                  <a:outerShdw blurRad="38100" dist="38100" dir="2700000" algn="tl">
                    <a:srgbClr val="000000">
                      <a:alpha val="43137"/>
                    </a:srgbClr>
                  </a:outerShdw>
                </a:effectLst>
              </a:rPr>
              <a:t>ФАМИЛИЯ ИМЯ</a:t>
            </a:r>
          </a:p>
        </p:txBody>
      </p:sp>
      <p:sp>
        <p:nvSpPr>
          <p:cNvPr id="13" name="Прямоугольник 12"/>
          <p:cNvSpPr/>
          <p:nvPr/>
        </p:nvSpPr>
        <p:spPr>
          <a:xfrm>
            <a:off x="4202181" y="2452282"/>
            <a:ext cx="1842511" cy="261610"/>
          </a:xfrm>
          <a:prstGeom prst="rect">
            <a:avLst/>
          </a:prstGeom>
        </p:spPr>
        <p:txBody>
          <a:bodyPr wrap="square">
            <a:spAutoFit/>
          </a:bodyPr>
          <a:lstStyle/>
          <a:p>
            <a:r>
              <a:rPr lang="ru-RU" sz="1100" b="1" dirty="0">
                <a:solidFill>
                  <a:schemeClr val="bg1"/>
                </a:solidFill>
                <a:effectLst>
                  <a:outerShdw blurRad="38100" dist="38100" dir="2700000" algn="tl">
                    <a:srgbClr val="000000">
                      <a:alpha val="43137"/>
                    </a:srgbClr>
                  </a:outerShdw>
                </a:effectLst>
              </a:rPr>
              <a:t>НАЗВАНИЕ ОПЕРАТОРА ПС</a:t>
            </a:r>
          </a:p>
        </p:txBody>
      </p:sp>
      <p:sp>
        <p:nvSpPr>
          <p:cNvPr id="24" name="Прямоугольник 23"/>
          <p:cNvSpPr/>
          <p:nvPr/>
        </p:nvSpPr>
        <p:spPr>
          <a:xfrm>
            <a:off x="5243740" y="2044022"/>
            <a:ext cx="636054" cy="261610"/>
          </a:xfrm>
          <a:prstGeom prst="rect">
            <a:avLst/>
          </a:prstGeom>
        </p:spPr>
        <p:txBody>
          <a:bodyPr wrap="square">
            <a:spAutoFit/>
          </a:bodyPr>
          <a:lstStyle/>
          <a:p>
            <a:r>
              <a:rPr lang="ru-RU" sz="1100" b="1" dirty="0">
                <a:solidFill>
                  <a:schemeClr val="bg1"/>
                </a:solidFill>
                <a:effectLst>
                  <a:outerShdw blurRad="38100" dist="38100" dir="2700000" algn="tl">
                    <a:srgbClr val="000000">
                      <a:alpha val="43137"/>
                    </a:srgbClr>
                  </a:outerShdw>
                </a:effectLst>
              </a:rPr>
              <a:t>05/15</a:t>
            </a:r>
          </a:p>
        </p:txBody>
      </p:sp>
      <p:pic>
        <p:nvPicPr>
          <p:cNvPr id="20" name="Picture 4" descr="C:\Users\03UstyanSA\Desktop\EE.t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65882" y="1078929"/>
            <a:ext cx="513912" cy="658889"/>
          </a:xfrm>
          <a:prstGeom prst="rect">
            <a:avLst/>
          </a:prstGeom>
          <a:noFill/>
          <a:extLst>
            <a:ext uri="{909E8E84-426E-40DD-AFC4-6F175D3DCCD1}">
              <a14:hiddenFill xmlns:a14="http://schemas.microsoft.com/office/drawing/2010/main">
                <a:solidFill>
                  <a:srgbClr val="FFFFFF"/>
                </a:solidFill>
              </a14:hiddenFill>
            </a:ext>
          </a:extLst>
        </p:spPr>
      </p:pic>
      <p:pic>
        <p:nvPicPr>
          <p:cNvPr id="25" name="Рисунок 24">
            <a:extLst>
              <a:ext uri="{FF2B5EF4-FFF2-40B4-BE49-F238E27FC236}">
                <a16:creationId xmlns:a16="http://schemas.microsoft.com/office/drawing/2014/main" id="{F3FC51AE-D917-4182-B160-6C3FF201C202}"/>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0" b="100000" l="0" r="100000">
                        <a14:foregroundMark x1="48669" y1="33937" x2="48669" y2="33937"/>
                        <a14:foregroundMark x1="57034" y1="18552" x2="57034" y2="18552"/>
                        <a14:foregroundMark x1="75285" y1="28054" x2="75285" y2="28054"/>
                        <a14:foregroundMark x1="69962" y1="81448" x2="69962" y2="81448"/>
                        <a14:foregroundMark x1="48289" y1="82353" x2="48289" y2="82353"/>
                        <a14:foregroundMark x1="23194" y1="82353" x2="23194" y2="82353"/>
                      </a14:backgroundRemoval>
                    </a14:imgEffect>
                  </a14:imgLayer>
                </a14:imgProps>
              </a:ext>
              <a:ext uri="{28A0092B-C50C-407E-A947-70E740481C1C}">
                <a14:useLocalDpi xmlns:a14="http://schemas.microsoft.com/office/drawing/2010/main" val="0"/>
              </a:ext>
            </a:extLst>
          </a:blip>
          <a:stretch>
            <a:fillRect/>
          </a:stretch>
        </p:blipFill>
        <p:spPr>
          <a:xfrm>
            <a:off x="585885" y="1772414"/>
            <a:ext cx="1717839" cy="1056797"/>
          </a:xfrm>
          <a:prstGeom prst="rect">
            <a:avLst/>
          </a:prstGeom>
          <a:ln>
            <a:noFill/>
          </a:ln>
          <a:effectLst>
            <a:outerShdw blurRad="292100" dist="139700" dir="2700000" algn="tl" rotWithShape="0">
              <a:srgbClr val="333333">
                <a:alpha val="65000"/>
              </a:srgbClr>
            </a:outerShdw>
          </a:effectLst>
        </p:spPr>
      </p:pic>
      <p:pic>
        <p:nvPicPr>
          <p:cNvPr id="27" name="Рисунок 26">
            <a:extLst>
              <a:ext uri="{FF2B5EF4-FFF2-40B4-BE49-F238E27FC236}">
                <a16:creationId xmlns:a16="http://schemas.microsoft.com/office/drawing/2014/main" id="{F3FC51AE-D917-4182-B160-6C3FF201C202}"/>
              </a:ext>
            </a:extLst>
          </p:cNvPr>
          <p:cNvPicPr>
            <a:picLocks noChangeAspect="1"/>
          </p:cNvPicPr>
          <p:nvPr/>
        </p:nvPicPr>
        <p:blipFill>
          <a:blip r:embed="rId9">
            <a:extLst>
              <a:ext uri="{BEBA8EAE-BF5A-486C-A8C5-ECC9F3942E4B}">
                <a14:imgProps xmlns:a14="http://schemas.microsoft.com/office/drawing/2010/main">
                  <a14:imgLayer r:embed="rId8">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flipH="1">
            <a:off x="7150242" y="1794723"/>
            <a:ext cx="1556734" cy="992148"/>
          </a:xfrm>
          <a:prstGeom prst="rect">
            <a:avLst/>
          </a:prstGeom>
          <a:ln>
            <a:noFill/>
          </a:ln>
          <a:effectLst>
            <a:outerShdw blurRad="292100" dist="139700" dir="2700000" algn="tl" rotWithShape="0">
              <a:srgbClr val="333333">
                <a:alpha val="65000"/>
              </a:srgbClr>
            </a:outerShdw>
          </a:effectLst>
        </p:spPr>
      </p:pic>
      <p:sp>
        <p:nvSpPr>
          <p:cNvPr id="29" name="Заголовок 5">
            <a:extLst>
              <a:ext uri="{FF2B5EF4-FFF2-40B4-BE49-F238E27FC236}">
                <a16:creationId xmlns:a16="http://schemas.microsoft.com/office/drawing/2014/main" id="{59814DBE-6A42-4914-AB1D-AEFE6D9A4B6D}"/>
              </a:ext>
            </a:extLst>
          </p:cNvPr>
          <p:cNvSpPr txBox="1">
            <a:spLocks/>
          </p:cNvSpPr>
          <p:nvPr/>
        </p:nvSpPr>
        <p:spPr>
          <a:xfrm>
            <a:off x="476023" y="953165"/>
            <a:ext cx="809230" cy="606994"/>
          </a:xfrm>
          <a:prstGeom prst="rect">
            <a:avLst/>
          </a:prstGeom>
          <a:ln>
            <a:noFill/>
          </a:ln>
          <a:effectLst>
            <a:glow rad="101600">
              <a:schemeClr val="accent1">
                <a:satMod val="175000"/>
                <a:alpha val="40000"/>
              </a:schemeClr>
            </a:glow>
            <a:outerShdw blurRad="107950" dist="12700" dir="5400000" algn="ctr">
              <a:srgbClr val="000000"/>
            </a:outerShdw>
          </a:effectLst>
        </p:spPr>
        <p:txBody>
          <a:bodyPr vert="horz" lIns="0" tIns="0" rIns="0" bIns="0" rtlCol="0" anchor="t" anchorCtr="0">
            <a:noAutofit/>
          </a:bodyPr>
          <a:lstStyle>
            <a:lvl1pPr algn="l" defTabSz="914400" rtl="0" eaLnBrk="1" latinLnBrk="0" hangingPunct="1">
              <a:lnSpc>
                <a:spcPct val="90000"/>
              </a:lnSpc>
              <a:spcBef>
                <a:spcPct val="0"/>
              </a:spcBef>
              <a:buNone/>
              <a:defRPr sz="2800" kern="1200">
                <a:solidFill>
                  <a:schemeClr val="accent1"/>
                </a:solidFill>
                <a:latin typeface="Arial" panose="020B0604020202020204" pitchFamily="34" charset="0"/>
                <a:ea typeface="+mj-ea"/>
                <a:cs typeface="Arial" panose="020B0604020202020204" pitchFamily="34" charset="0"/>
              </a:defRPr>
            </a:lvl1pPr>
          </a:lstStyle>
          <a:p>
            <a:pPr algn="ctr"/>
            <a:r>
              <a:rPr lang="ru-RU" sz="4000" b="1" dirty="0">
                <a:ln w="1905"/>
                <a:solidFill>
                  <a:srgbClr val="FF5050"/>
                </a:solidFill>
                <a:effectLst>
                  <a:innerShdw blurRad="69850" dist="43180" dir="5400000">
                    <a:srgbClr val="000000">
                      <a:alpha val="65000"/>
                    </a:srgbClr>
                  </a:innerShdw>
                </a:effectLst>
              </a:rPr>
              <a:t>ЗА</a:t>
            </a:r>
            <a:endParaRPr lang="ru-RU" sz="4000" b="1" dirty="0">
              <a:solidFill>
                <a:srgbClr val="FF5050"/>
              </a:solidFill>
              <a:effectLst/>
            </a:endParaRPr>
          </a:p>
        </p:txBody>
      </p:sp>
      <p:sp>
        <p:nvSpPr>
          <p:cNvPr id="31" name="Заголовок 5">
            <a:extLst>
              <a:ext uri="{FF2B5EF4-FFF2-40B4-BE49-F238E27FC236}">
                <a16:creationId xmlns:a16="http://schemas.microsoft.com/office/drawing/2014/main" id="{59814DBE-6A42-4914-AB1D-AEFE6D9A4B6D}"/>
              </a:ext>
            </a:extLst>
          </p:cNvPr>
          <p:cNvSpPr txBox="1">
            <a:spLocks/>
          </p:cNvSpPr>
          <p:nvPr/>
        </p:nvSpPr>
        <p:spPr>
          <a:xfrm>
            <a:off x="6601089" y="950019"/>
            <a:ext cx="2496662" cy="606994"/>
          </a:xfrm>
          <a:prstGeom prst="rect">
            <a:avLst/>
          </a:prstGeom>
          <a:ln>
            <a:noFill/>
          </a:ln>
          <a:effectLst>
            <a:outerShdw blurRad="107950" dist="12700" dir="5400000" algn="ctr">
              <a:srgbClr val="000000"/>
            </a:outerShdw>
          </a:effectLst>
        </p:spPr>
        <p:txBody>
          <a:bodyPr vert="horz" lIns="0" tIns="0" rIns="0" bIns="0" rtlCol="0" anchor="t" anchorCtr="0">
            <a:noAutofit/>
          </a:bodyPr>
          <a:lstStyle>
            <a:lvl1pPr algn="l" defTabSz="914400" rtl="0" eaLnBrk="1" latinLnBrk="0" hangingPunct="1">
              <a:lnSpc>
                <a:spcPct val="90000"/>
              </a:lnSpc>
              <a:spcBef>
                <a:spcPct val="0"/>
              </a:spcBef>
              <a:buNone/>
              <a:defRPr sz="2800" kern="1200">
                <a:solidFill>
                  <a:schemeClr val="accent1"/>
                </a:solidFill>
                <a:latin typeface="Arial" panose="020B0604020202020204" pitchFamily="34" charset="0"/>
                <a:ea typeface="+mj-ea"/>
                <a:cs typeface="Arial" panose="020B0604020202020204" pitchFamily="34" charset="0"/>
              </a:defRPr>
            </a:lvl1pPr>
          </a:lstStyle>
          <a:p>
            <a:pPr algn="ctr"/>
            <a:r>
              <a:rPr lang="ru-RU" sz="4000" b="1" dirty="0">
                <a:ln w="1905"/>
                <a:solidFill>
                  <a:srgbClr val="17375E"/>
                </a:solidFill>
                <a:effectLst>
                  <a:innerShdw blurRad="69850" dist="43180" dir="5400000">
                    <a:srgbClr val="000000">
                      <a:alpha val="65000"/>
                    </a:srgbClr>
                  </a:innerShdw>
                </a:effectLst>
              </a:rPr>
              <a:t>ПРОТИВ</a:t>
            </a:r>
          </a:p>
        </p:txBody>
      </p:sp>
      <p:sp>
        <p:nvSpPr>
          <p:cNvPr id="3" name="Скругленный прямоугольник 2"/>
          <p:cNvSpPr/>
          <p:nvPr/>
        </p:nvSpPr>
        <p:spPr>
          <a:xfrm>
            <a:off x="288000" y="3816000"/>
            <a:ext cx="3960000" cy="1116000"/>
          </a:xfrm>
          <a:prstGeom prst="roundRect">
            <a:avLst/>
          </a:prstGeom>
          <a:solidFill>
            <a:srgbClr val="FF5050"/>
          </a:solid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ru-RU" b="1" dirty="0">
                <a:solidFill>
                  <a:schemeClr val="bg1"/>
                </a:solidFill>
                <a:effectLst>
                  <a:outerShdw blurRad="38100" dist="38100" dir="2700000" algn="tl">
                    <a:srgbClr val="000000">
                      <a:alpha val="43137"/>
                    </a:srgbClr>
                  </a:outerShdw>
                </a:effectLst>
              </a:rPr>
              <a:t>ВЫСОКАЯ СКОРОСТЬ ВЫПОЛНЕНИЯ ПЛАТЕЖНОЙ ОПЕРАЦИИ</a:t>
            </a:r>
          </a:p>
        </p:txBody>
      </p:sp>
      <p:sp>
        <p:nvSpPr>
          <p:cNvPr id="35" name="Скругленный прямоугольник 34"/>
          <p:cNvSpPr/>
          <p:nvPr/>
        </p:nvSpPr>
        <p:spPr>
          <a:xfrm>
            <a:off x="324000" y="5097409"/>
            <a:ext cx="3960000" cy="1116000"/>
          </a:xfrm>
          <a:prstGeom prst="roundRect">
            <a:avLst/>
          </a:prstGeom>
          <a:solidFill>
            <a:srgbClr val="FF5050"/>
          </a:solid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ru-RU" b="1" dirty="0">
                <a:solidFill>
                  <a:schemeClr val="bg1"/>
                </a:solidFill>
                <a:effectLst>
                  <a:outerShdw blurRad="38100" dist="38100" dir="2700000" algn="tl">
                    <a:srgbClr val="000000">
                      <a:alpha val="43137"/>
                    </a:srgbClr>
                  </a:outerShdw>
                </a:effectLst>
              </a:rPr>
              <a:t>УДОБСТВО ДЛЯ ОПЕРАЦИЙ ДО </a:t>
            </a:r>
            <a:r>
              <a:rPr lang="ru-RU" sz="2400" b="1" dirty="0">
                <a:solidFill>
                  <a:schemeClr val="bg1"/>
                </a:solidFill>
                <a:effectLst>
                  <a:outerShdw blurRad="38100" dist="38100" dir="2700000" algn="tl">
                    <a:srgbClr val="000000">
                      <a:alpha val="43137"/>
                    </a:srgbClr>
                  </a:outerShdw>
                </a:effectLst>
              </a:rPr>
              <a:t>1000</a:t>
            </a:r>
            <a:r>
              <a:rPr lang="ru-RU" sz="2800" b="1" dirty="0">
                <a:solidFill>
                  <a:schemeClr val="bg1"/>
                </a:solidFill>
                <a:effectLst>
                  <a:outerShdw blurRad="38100" dist="38100" dir="2700000" algn="tl">
                    <a:srgbClr val="000000">
                      <a:alpha val="43137"/>
                    </a:srgbClr>
                  </a:outerShdw>
                </a:effectLst>
              </a:rPr>
              <a:t> </a:t>
            </a:r>
            <a:r>
              <a:rPr lang="ru-RU" b="1" dirty="0">
                <a:solidFill>
                  <a:schemeClr val="bg1"/>
                </a:solidFill>
                <a:effectLst>
                  <a:outerShdw blurRad="38100" dist="38100" dir="2700000" algn="tl">
                    <a:srgbClr val="000000">
                      <a:alpha val="43137"/>
                    </a:srgbClr>
                  </a:outerShdw>
                </a:effectLst>
              </a:rPr>
              <a:t>РУБЛЕЙ - МОЖНО НЕ ВВОДИТЬ </a:t>
            </a:r>
            <a:r>
              <a:rPr lang="ru-RU" sz="2400" b="1" dirty="0">
                <a:solidFill>
                  <a:schemeClr val="bg1"/>
                </a:solidFill>
                <a:effectLst>
                  <a:outerShdw blurRad="38100" dist="38100" dir="2700000" algn="tl">
                    <a:srgbClr val="000000">
                      <a:alpha val="43137"/>
                    </a:srgbClr>
                  </a:outerShdw>
                </a:effectLst>
              </a:rPr>
              <a:t>ПИН</a:t>
            </a:r>
            <a:r>
              <a:rPr lang="ru-RU" b="1" dirty="0">
                <a:solidFill>
                  <a:schemeClr val="bg1"/>
                </a:solidFill>
                <a:effectLst>
                  <a:outerShdw blurRad="38100" dist="38100" dir="2700000" algn="tl">
                    <a:srgbClr val="000000">
                      <a:alpha val="43137"/>
                    </a:srgbClr>
                  </a:outerShdw>
                </a:effectLst>
              </a:rPr>
              <a:t>-КОД</a:t>
            </a:r>
          </a:p>
        </p:txBody>
      </p:sp>
      <p:sp>
        <p:nvSpPr>
          <p:cNvPr id="39" name="Скругленный прямоугольник 38"/>
          <p:cNvSpPr/>
          <p:nvPr/>
        </p:nvSpPr>
        <p:spPr>
          <a:xfrm>
            <a:off x="4932000" y="3816000"/>
            <a:ext cx="3960000" cy="1116000"/>
          </a:xfrm>
          <a:prstGeom prst="roundRect">
            <a:avLst/>
          </a:prstGeom>
          <a:solidFill>
            <a:srgbClr val="17375E"/>
          </a:solid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ru-RU" b="1" dirty="0">
                <a:solidFill>
                  <a:schemeClr val="bg1"/>
                </a:solidFill>
                <a:effectLst>
                  <a:outerShdw blurRad="38100" dist="38100" dir="2700000" algn="tl">
                    <a:srgbClr val="000000">
                      <a:alpha val="43137"/>
                    </a:srgbClr>
                  </a:outerShdw>
                </a:effectLst>
              </a:rPr>
              <a:t>КАРТУ УКРАЛИ, ПОЛЬЗУЮТСЯ В МАГАЗИНАХ ДЛЯ </a:t>
            </a:r>
            <a:r>
              <a:rPr lang="ru-RU" sz="2400" b="1" dirty="0">
                <a:solidFill>
                  <a:schemeClr val="bg1"/>
                </a:solidFill>
                <a:effectLst>
                  <a:outerShdw blurRad="38100" dist="38100" dir="2700000" algn="tl">
                    <a:srgbClr val="000000">
                      <a:alpha val="43137"/>
                    </a:srgbClr>
                  </a:outerShdw>
                </a:effectLst>
              </a:rPr>
              <a:t>1000 </a:t>
            </a:r>
            <a:r>
              <a:rPr lang="ru-RU" b="1" dirty="0">
                <a:solidFill>
                  <a:schemeClr val="bg1"/>
                </a:solidFill>
                <a:effectLst>
                  <a:outerShdw blurRad="38100" dist="38100" dir="2700000" algn="tl">
                    <a:srgbClr val="000000">
                      <a:alpha val="43137"/>
                    </a:srgbClr>
                  </a:outerShdw>
                </a:effectLst>
              </a:rPr>
              <a:t>РУБЛЕЙ БЕЗ </a:t>
            </a:r>
            <a:r>
              <a:rPr lang="ru-RU" sz="2400" b="1" dirty="0">
                <a:solidFill>
                  <a:schemeClr val="bg1"/>
                </a:solidFill>
                <a:effectLst>
                  <a:outerShdw blurRad="38100" dist="38100" dir="2700000" algn="tl">
                    <a:srgbClr val="000000">
                      <a:alpha val="43137"/>
                    </a:srgbClr>
                  </a:outerShdw>
                </a:effectLst>
              </a:rPr>
              <a:t>ПИН</a:t>
            </a:r>
            <a:r>
              <a:rPr lang="ru-RU" b="1" dirty="0">
                <a:solidFill>
                  <a:schemeClr val="bg1"/>
                </a:solidFill>
                <a:effectLst>
                  <a:outerShdw blurRad="38100" dist="38100" dir="2700000" algn="tl">
                    <a:srgbClr val="000000">
                      <a:alpha val="43137"/>
                    </a:srgbClr>
                  </a:outerShdw>
                </a:effectLst>
              </a:rPr>
              <a:t>-КОДА</a:t>
            </a:r>
          </a:p>
        </p:txBody>
      </p:sp>
      <p:sp>
        <p:nvSpPr>
          <p:cNvPr id="40" name="Скругленный прямоугольник 39"/>
          <p:cNvSpPr/>
          <p:nvPr/>
        </p:nvSpPr>
        <p:spPr>
          <a:xfrm>
            <a:off x="4932000" y="5097409"/>
            <a:ext cx="3960000" cy="1116000"/>
          </a:xfrm>
          <a:prstGeom prst="roundRect">
            <a:avLst/>
          </a:prstGeom>
          <a:solidFill>
            <a:srgbClr val="17375E"/>
          </a:solid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ru-RU" b="1" dirty="0">
                <a:solidFill>
                  <a:schemeClr val="bg1"/>
                </a:solidFill>
                <a:effectLst>
                  <a:outerShdw blurRad="38100" dist="38100" dir="2700000" algn="tl">
                    <a:srgbClr val="000000">
                      <a:alpha val="43137"/>
                    </a:srgbClr>
                  </a:outerShdw>
                </a:effectLst>
              </a:rPr>
              <a:t>ВОЗМОЖНО МОШЕННИЧЕСТВО С ПЛАТЕЖНЫМИ ТЕРМИНАЛАМИ </a:t>
            </a:r>
            <a:r>
              <a:rPr lang="ru-RU" sz="1400" b="1" i="1" dirty="0">
                <a:solidFill>
                  <a:schemeClr val="bg1"/>
                </a:solidFill>
                <a:effectLst>
                  <a:outerShdw blurRad="38100" dist="38100" dir="2700000" algn="tl">
                    <a:srgbClr val="000000">
                      <a:alpha val="43137"/>
                    </a:srgbClr>
                  </a:outerShdw>
                </a:effectLst>
              </a:rPr>
              <a:t>(СЧИТЫВАЮЩИЕ УСТРОЙСТВА НА РАССТОЯНИИ)</a:t>
            </a:r>
          </a:p>
        </p:txBody>
      </p:sp>
      <p:sp>
        <p:nvSpPr>
          <p:cNvPr id="21" name="Стрелка вправо 20">
            <a:hlinkClick r:id="" action="ppaction://hlinkshowjump?jump=nextslide"/>
          </p:cNvPr>
          <p:cNvSpPr/>
          <p:nvPr/>
        </p:nvSpPr>
        <p:spPr>
          <a:xfrm>
            <a:off x="8267250" y="6308119"/>
            <a:ext cx="792088" cy="479660"/>
          </a:xfrm>
          <a:prstGeom prst="rightArrow">
            <a:avLst/>
          </a:prstGeom>
          <a:solidFill>
            <a:schemeClr val="tx2">
              <a:lumMod val="60000"/>
              <a:lumOff val="4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1602212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2000" fill="hold"/>
                                        <p:tgtEl>
                                          <p:spTgt spid="18"/>
                                        </p:tgtEl>
                                      </p:cBhvr>
                                      <p:by x="150000" y="150000"/>
                                    </p:animScale>
                                  </p:childTnLst>
                                </p:cTn>
                              </p:par>
                              <p:par>
                                <p:cTn id="7" presetID="53" presetClass="entr" presetSubtype="16" fill="hold" grpId="0" nodeType="withEffect">
                                  <p:stCondLst>
                                    <p:cond delay="250"/>
                                  </p:stCondLst>
                                  <p:childTnLst>
                                    <p:set>
                                      <p:cBhvr>
                                        <p:cTn id="8" dur="1" fill="hold">
                                          <p:stCondLst>
                                            <p:cond delay="0"/>
                                          </p:stCondLst>
                                        </p:cTn>
                                        <p:tgtEl>
                                          <p:spTgt spid="7"/>
                                        </p:tgtEl>
                                        <p:attrNameLst>
                                          <p:attrName>style.visibility</p:attrName>
                                        </p:attrNameLst>
                                      </p:cBhvr>
                                      <p:to>
                                        <p:strVal val="visible"/>
                                      </p:to>
                                    </p:set>
                                    <p:anim calcmode="lin" valueType="num">
                                      <p:cBhvr>
                                        <p:cTn id="9" dur="750" fill="hold"/>
                                        <p:tgtEl>
                                          <p:spTgt spid="7"/>
                                        </p:tgtEl>
                                        <p:attrNameLst>
                                          <p:attrName>ppt_w</p:attrName>
                                        </p:attrNameLst>
                                      </p:cBhvr>
                                      <p:tavLst>
                                        <p:tav tm="0">
                                          <p:val>
                                            <p:fltVal val="0"/>
                                          </p:val>
                                        </p:tav>
                                        <p:tav tm="100000">
                                          <p:val>
                                            <p:strVal val="#ppt_w"/>
                                          </p:val>
                                        </p:tav>
                                      </p:tavLst>
                                    </p:anim>
                                    <p:anim calcmode="lin" valueType="num">
                                      <p:cBhvr>
                                        <p:cTn id="10" dur="750" fill="hold"/>
                                        <p:tgtEl>
                                          <p:spTgt spid="7"/>
                                        </p:tgtEl>
                                        <p:attrNameLst>
                                          <p:attrName>ppt_h</p:attrName>
                                        </p:attrNameLst>
                                      </p:cBhvr>
                                      <p:tavLst>
                                        <p:tav tm="0">
                                          <p:val>
                                            <p:fltVal val="0"/>
                                          </p:val>
                                        </p:tav>
                                        <p:tav tm="100000">
                                          <p:val>
                                            <p:strVal val="#ppt_h"/>
                                          </p:val>
                                        </p:tav>
                                      </p:tavLst>
                                    </p:anim>
                                    <p:animEffect transition="in" filter="fade">
                                      <p:cBhvr>
                                        <p:cTn id="11" dur="750"/>
                                        <p:tgtEl>
                                          <p:spTgt spid="7"/>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4099"/>
                                        </p:tgtEl>
                                        <p:attrNameLst>
                                          <p:attrName>style.visibility</p:attrName>
                                        </p:attrNameLst>
                                      </p:cBhvr>
                                      <p:to>
                                        <p:strVal val="visible"/>
                                      </p:to>
                                    </p:set>
                                    <p:anim calcmode="lin" valueType="num">
                                      <p:cBhvr>
                                        <p:cTn id="15" dur="2000" fill="hold"/>
                                        <p:tgtEl>
                                          <p:spTgt spid="4099"/>
                                        </p:tgtEl>
                                        <p:attrNameLst>
                                          <p:attrName>ppt_w</p:attrName>
                                        </p:attrNameLst>
                                      </p:cBhvr>
                                      <p:tavLst>
                                        <p:tav tm="0">
                                          <p:val>
                                            <p:fltVal val="0"/>
                                          </p:val>
                                        </p:tav>
                                        <p:tav tm="100000">
                                          <p:val>
                                            <p:strVal val="#ppt_w"/>
                                          </p:val>
                                        </p:tav>
                                      </p:tavLst>
                                    </p:anim>
                                    <p:anim calcmode="lin" valueType="num">
                                      <p:cBhvr>
                                        <p:cTn id="16" dur="2000" fill="hold"/>
                                        <p:tgtEl>
                                          <p:spTgt spid="4099"/>
                                        </p:tgtEl>
                                        <p:attrNameLst>
                                          <p:attrName>ppt_h</p:attrName>
                                        </p:attrNameLst>
                                      </p:cBhvr>
                                      <p:tavLst>
                                        <p:tav tm="0">
                                          <p:val>
                                            <p:fltVal val="0"/>
                                          </p:val>
                                        </p:tav>
                                        <p:tav tm="100000">
                                          <p:val>
                                            <p:strVal val="#ppt_h"/>
                                          </p:val>
                                        </p:tav>
                                      </p:tavLst>
                                    </p:anim>
                                    <p:animEffect transition="in" filter="fade">
                                      <p:cBhvr>
                                        <p:cTn id="17" dur="2000"/>
                                        <p:tgtEl>
                                          <p:spTgt spid="4099"/>
                                        </p:tgtEl>
                                      </p:cBhvr>
                                    </p:animEffect>
                                  </p:childTnLst>
                                </p:cTn>
                              </p:par>
                              <p:par>
                                <p:cTn id="18" presetID="53" presetClass="entr" presetSubtype="16" fill="hold" nodeType="withEffect">
                                  <p:stCondLst>
                                    <p:cond delay="250"/>
                                  </p:stCondLst>
                                  <p:childTnLst>
                                    <p:set>
                                      <p:cBhvr>
                                        <p:cTn id="19" dur="1" fill="hold">
                                          <p:stCondLst>
                                            <p:cond delay="0"/>
                                          </p:stCondLst>
                                        </p:cTn>
                                        <p:tgtEl>
                                          <p:spTgt spid="20"/>
                                        </p:tgtEl>
                                        <p:attrNameLst>
                                          <p:attrName>style.visibility</p:attrName>
                                        </p:attrNameLst>
                                      </p:cBhvr>
                                      <p:to>
                                        <p:strVal val="visible"/>
                                      </p:to>
                                    </p:set>
                                    <p:anim calcmode="lin" valueType="num">
                                      <p:cBhvr>
                                        <p:cTn id="20" dur="2000" fill="hold"/>
                                        <p:tgtEl>
                                          <p:spTgt spid="20"/>
                                        </p:tgtEl>
                                        <p:attrNameLst>
                                          <p:attrName>ppt_w</p:attrName>
                                        </p:attrNameLst>
                                      </p:cBhvr>
                                      <p:tavLst>
                                        <p:tav tm="0">
                                          <p:val>
                                            <p:fltVal val="0"/>
                                          </p:val>
                                        </p:tav>
                                        <p:tav tm="100000">
                                          <p:val>
                                            <p:strVal val="#ppt_w"/>
                                          </p:val>
                                        </p:tav>
                                      </p:tavLst>
                                    </p:anim>
                                    <p:anim calcmode="lin" valueType="num">
                                      <p:cBhvr>
                                        <p:cTn id="21" dur="2000" fill="hold"/>
                                        <p:tgtEl>
                                          <p:spTgt spid="20"/>
                                        </p:tgtEl>
                                        <p:attrNameLst>
                                          <p:attrName>ppt_h</p:attrName>
                                        </p:attrNameLst>
                                      </p:cBhvr>
                                      <p:tavLst>
                                        <p:tav tm="0">
                                          <p:val>
                                            <p:fltVal val="0"/>
                                          </p:val>
                                        </p:tav>
                                        <p:tav tm="100000">
                                          <p:val>
                                            <p:strVal val="#ppt_h"/>
                                          </p:val>
                                        </p:tav>
                                      </p:tavLst>
                                    </p:anim>
                                    <p:animEffect transition="in" filter="fade">
                                      <p:cBhvr>
                                        <p:cTn id="22" dur="2000"/>
                                        <p:tgtEl>
                                          <p:spTgt spid="20"/>
                                        </p:tgtEl>
                                      </p:cBhvr>
                                    </p:animEffect>
                                  </p:childTnLst>
                                </p:cTn>
                              </p:par>
                              <p:par>
                                <p:cTn id="23" presetID="53" presetClass="entr" presetSubtype="16"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2000" fill="hold"/>
                                        <p:tgtEl>
                                          <p:spTgt spid="25"/>
                                        </p:tgtEl>
                                        <p:attrNameLst>
                                          <p:attrName>ppt_w</p:attrName>
                                        </p:attrNameLst>
                                      </p:cBhvr>
                                      <p:tavLst>
                                        <p:tav tm="0">
                                          <p:val>
                                            <p:fltVal val="0"/>
                                          </p:val>
                                        </p:tav>
                                        <p:tav tm="100000">
                                          <p:val>
                                            <p:strVal val="#ppt_w"/>
                                          </p:val>
                                        </p:tav>
                                      </p:tavLst>
                                    </p:anim>
                                    <p:anim calcmode="lin" valueType="num">
                                      <p:cBhvr>
                                        <p:cTn id="26" dur="2000" fill="hold"/>
                                        <p:tgtEl>
                                          <p:spTgt spid="25"/>
                                        </p:tgtEl>
                                        <p:attrNameLst>
                                          <p:attrName>ppt_h</p:attrName>
                                        </p:attrNameLst>
                                      </p:cBhvr>
                                      <p:tavLst>
                                        <p:tav tm="0">
                                          <p:val>
                                            <p:fltVal val="0"/>
                                          </p:val>
                                        </p:tav>
                                        <p:tav tm="100000">
                                          <p:val>
                                            <p:strVal val="#ppt_h"/>
                                          </p:val>
                                        </p:tav>
                                      </p:tavLst>
                                    </p:anim>
                                    <p:animEffect transition="in" filter="fade">
                                      <p:cBhvr>
                                        <p:cTn id="27" dur="2000"/>
                                        <p:tgtEl>
                                          <p:spTgt spid="25"/>
                                        </p:tgtEl>
                                      </p:cBhvr>
                                    </p:animEffect>
                                  </p:childTnLst>
                                </p:cTn>
                              </p:par>
                              <p:par>
                                <p:cTn id="28" presetID="53" presetClass="entr" presetSubtype="16" fill="hold" nodeType="withEffect">
                                  <p:stCondLst>
                                    <p:cond delay="0"/>
                                  </p:stCondLst>
                                  <p:childTnLst>
                                    <p:set>
                                      <p:cBhvr>
                                        <p:cTn id="29" dur="1" fill="hold">
                                          <p:stCondLst>
                                            <p:cond delay="0"/>
                                          </p:stCondLst>
                                        </p:cTn>
                                        <p:tgtEl>
                                          <p:spTgt spid="27"/>
                                        </p:tgtEl>
                                        <p:attrNameLst>
                                          <p:attrName>style.visibility</p:attrName>
                                        </p:attrNameLst>
                                      </p:cBhvr>
                                      <p:to>
                                        <p:strVal val="visible"/>
                                      </p:to>
                                    </p:set>
                                    <p:anim calcmode="lin" valueType="num">
                                      <p:cBhvr>
                                        <p:cTn id="30" dur="2000" fill="hold"/>
                                        <p:tgtEl>
                                          <p:spTgt spid="27"/>
                                        </p:tgtEl>
                                        <p:attrNameLst>
                                          <p:attrName>ppt_w</p:attrName>
                                        </p:attrNameLst>
                                      </p:cBhvr>
                                      <p:tavLst>
                                        <p:tav tm="0">
                                          <p:val>
                                            <p:fltVal val="0"/>
                                          </p:val>
                                        </p:tav>
                                        <p:tav tm="100000">
                                          <p:val>
                                            <p:strVal val="#ppt_w"/>
                                          </p:val>
                                        </p:tav>
                                      </p:tavLst>
                                    </p:anim>
                                    <p:anim calcmode="lin" valueType="num">
                                      <p:cBhvr>
                                        <p:cTn id="31" dur="2000" fill="hold"/>
                                        <p:tgtEl>
                                          <p:spTgt spid="27"/>
                                        </p:tgtEl>
                                        <p:attrNameLst>
                                          <p:attrName>ppt_h</p:attrName>
                                        </p:attrNameLst>
                                      </p:cBhvr>
                                      <p:tavLst>
                                        <p:tav tm="0">
                                          <p:val>
                                            <p:fltVal val="0"/>
                                          </p:val>
                                        </p:tav>
                                        <p:tav tm="100000">
                                          <p:val>
                                            <p:strVal val="#ppt_h"/>
                                          </p:val>
                                        </p:tav>
                                      </p:tavLst>
                                    </p:anim>
                                    <p:animEffect transition="in" filter="fade">
                                      <p:cBhvr>
                                        <p:cTn id="32" dur="2000"/>
                                        <p:tgtEl>
                                          <p:spTgt spid="2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000" fill="hold"/>
                                        <p:tgtEl>
                                          <p:spTgt spid="29"/>
                                        </p:tgtEl>
                                        <p:attrNameLst>
                                          <p:attrName>ppt_w</p:attrName>
                                        </p:attrNameLst>
                                      </p:cBhvr>
                                      <p:tavLst>
                                        <p:tav tm="0">
                                          <p:val>
                                            <p:fltVal val="0"/>
                                          </p:val>
                                        </p:tav>
                                        <p:tav tm="100000">
                                          <p:val>
                                            <p:strVal val="#ppt_w"/>
                                          </p:val>
                                        </p:tav>
                                      </p:tavLst>
                                    </p:anim>
                                    <p:anim calcmode="lin" valueType="num">
                                      <p:cBhvr>
                                        <p:cTn id="36" dur="2000" fill="hold"/>
                                        <p:tgtEl>
                                          <p:spTgt spid="29"/>
                                        </p:tgtEl>
                                        <p:attrNameLst>
                                          <p:attrName>ppt_h</p:attrName>
                                        </p:attrNameLst>
                                      </p:cBhvr>
                                      <p:tavLst>
                                        <p:tav tm="0">
                                          <p:val>
                                            <p:fltVal val="0"/>
                                          </p:val>
                                        </p:tav>
                                        <p:tav tm="100000">
                                          <p:val>
                                            <p:strVal val="#ppt_h"/>
                                          </p:val>
                                        </p:tav>
                                      </p:tavLst>
                                    </p:anim>
                                    <p:animEffect transition="in" filter="fade">
                                      <p:cBhvr>
                                        <p:cTn id="37" dur="2000"/>
                                        <p:tgtEl>
                                          <p:spTgt spid="29"/>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p:cTn id="40" dur="2000" fill="hold"/>
                                        <p:tgtEl>
                                          <p:spTgt spid="31"/>
                                        </p:tgtEl>
                                        <p:attrNameLst>
                                          <p:attrName>ppt_w</p:attrName>
                                        </p:attrNameLst>
                                      </p:cBhvr>
                                      <p:tavLst>
                                        <p:tav tm="0">
                                          <p:val>
                                            <p:fltVal val="0"/>
                                          </p:val>
                                        </p:tav>
                                        <p:tav tm="100000">
                                          <p:val>
                                            <p:strVal val="#ppt_w"/>
                                          </p:val>
                                        </p:tav>
                                      </p:tavLst>
                                    </p:anim>
                                    <p:anim calcmode="lin" valueType="num">
                                      <p:cBhvr>
                                        <p:cTn id="41" dur="2000" fill="hold"/>
                                        <p:tgtEl>
                                          <p:spTgt spid="31"/>
                                        </p:tgtEl>
                                        <p:attrNameLst>
                                          <p:attrName>ppt_h</p:attrName>
                                        </p:attrNameLst>
                                      </p:cBhvr>
                                      <p:tavLst>
                                        <p:tav tm="0">
                                          <p:val>
                                            <p:fltVal val="0"/>
                                          </p:val>
                                        </p:tav>
                                        <p:tav tm="100000">
                                          <p:val>
                                            <p:strVal val="#ppt_h"/>
                                          </p:val>
                                        </p:tav>
                                      </p:tavLst>
                                    </p:anim>
                                    <p:animEffect transition="in" filter="fade">
                                      <p:cBhvr>
                                        <p:cTn id="42" dur="2000"/>
                                        <p:tgtEl>
                                          <p:spTgt spid="31"/>
                                        </p:tgtEl>
                                      </p:cBhvr>
                                    </p:animEffect>
                                  </p:childTnLst>
                                </p:cTn>
                              </p:par>
                              <p:par>
                                <p:cTn id="43" presetID="6" presetClass="entr" presetSubtype="16" fill="hold" grpId="0" nodeType="with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circle(in)">
                                      <p:cBhvr>
                                        <p:cTn id="45" dur="2000"/>
                                        <p:tgtEl>
                                          <p:spTgt spid="3"/>
                                        </p:tgtEl>
                                      </p:cBhvr>
                                    </p:animEffect>
                                  </p:childTnLst>
                                </p:cTn>
                              </p:par>
                              <p:par>
                                <p:cTn id="46" presetID="6" presetClass="entr" presetSubtype="16" fill="hold" grpId="0" nodeType="with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circle(in)">
                                      <p:cBhvr>
                                        <p:cTn id="48" dur="2000"/>
                                        <p:tgtEl>
                                          <p:spTgt spid="35"/>
                                        </p:tgtEl>
                                      </p:cBhvr>
                                    </p:animEffect>
                                  </p:childTnLst>
                                </p:cTn>
                              </p:par>
                              <p:par>
                                <p:cTn id="49" presetID="6" presetClass="entr" presetSubtype="16" fill="hold" grpId="0" nodeType="with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circle(in)">
                                      <p:cBhvr>
                                        <p:cTn id="51" dur="2000"/>
                                        <p:tgtEl>
                                          <p:spTgt spid="39"/>
                                        </p:tgtEl>
                                      </p:cBhvr>
                                    </p:animEffect>
                                  </p:childTnLst>
                                </p:cTn>
                              </p:par>
                              <p:par>
                                <p:cTn id="52" presetID="6" presetClass="entr" presetSubtype="16" fill="hold" grpId="0" nodeType="with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circle(in)">
                                      <p:cBhvr>
                                        <p:cTn id="54" dur="2000"/>
                                        <p:tgtEl>
                                          <p:spTgt spid="40"/>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2000" fill="hold"/>
                                        <p:tgtEl>
                                          <p:spTgt spid="12"/>
                                        </p:tgtEl>
                                        <p:attrNameLst>
                                          <p:attrName>ppt_w</p:attrName>
                                        </p:attrNameLst>
                                      </p:cBhvr>
                                      <p:tavLst>
                                        <p:tav tm="0">
                                          <p:val>
                                            <p:fltVal val="0"/>
                                          </p:val>
                                        </p:tav>
                                        <p:tav tm="100000">
                                          <p:val>
                                            <p:strVal val="#ppt_w"/>
                                          </p:val>
                                        </p:tav>
                                      </p:tavLst>
                                    </p:anim>
                                    <p:anim calcmode="lin" valueType="num">
                                      <p:cBhvr>
                                        <p:cTn id="58" dur="2000" fill="hold"/>
                                        <p:tgtEl>
                                          <p:spTgt spid="12"/>
                                        </p:tgtEl>
                                        <p:attrNameLst>
                                          <p:attrName>ppt_h</p:attrName>
                                        </p:attrNameLst>
                                      </p:cBhvr>
                                      <p:tavLst>
                                        <p:tav tm="0">
                                          <p:val>
                                            <p:fltVal val="0"/>
                                          </p:val>
                                        </p:tav>
                                        <p:tav tm="100000">
                                          <p:val>
                                            <p:strVal val="#ppt_h"/>
                                          </p:val>
                                        </p:tav>
                                      </p:tavLst>
                                    </p:anim>
                                    <p:animEffect transition="in" filter="fade">
                                      <p:cBhvr>
                                        <p:cTn id="59" dur="2000"/>
                                        <p:tgtEl>
                                          <p:spTgt spid="1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23"/>
                                        </p:tgtEl>
                                        <p:attrNameLst>
                                          <p:attrName>style.visibility</p:attrName>
                                        </p:attrNameLst>
                                      </p:cBhvr>
                                      <p:to>
                                        <p:strVal val="visible"/>
                                      </p:to>
                                    </p:set>
                                    <p:anim calcmode="lin" valueType="num">
                                      <p:cBhvr>
                                        <p:cTn id="62" dur="2000" fill="hold"/>
                                        <p:tgtEl>
                                          <p:spTgt spid="23"/>
                                        </p:tgtEl>
                                        <p:attrNameLst>
                                          <p:attrName>ppt_w</p:attrName>
                                        </p:attrNameLst>
                                      </p:cBhvr>
                                      <p:tavLst>
                                        <p:tav tm="0">
                                          <p:val>
                                            <p:fltVal val="0"/>
                                          </p:val>
                                        </p:tav>
                                        <p:tav tm="100000">
                                          <p:val>
                                            <p:strVal val="#ppt_w"/>
                                          </p:val>
                                        </p:tav>
                                      </p:tavLst>
                                    </p:anim>
                                    <p:anim calcmode="lin" valueType="num">
                                      <p:cBhvr>
                                        <p:cTn id="63" dur="2000" fill="hold"/>
                                        <p:tgtEl>
                                          <p:spTgt spid="23"/>
                                        </p:tgtEl>
                                        <p:attrNameLst>
                                          <p:attrName>ppt_h</p:attrName>
                                        </p:attrNameLst>
                                      </p:cBhvr>
                                      <p:tavLst>
                                        <p:tav tm="0">
                                          <p:val>
                                            <p:fltVal val="0"/>
                                          </p:val>
                                        </p:tav>
                                        <p:tav tm="100000">
                                          <p:val>
                                            <p:strVal val="#ppt_h"/>
                                          </p:val>
                                        </p:tav>
                                      </p:tavLst>
                                    </p:anim>
                                    <p:animEffect transition="in" filter="fade">
                                      <p:cBhvr>
                                        <p:cTn id="64" dur="2000"/>
                                        <p:tgtEl>
                                          <p:spTgt spid="23"/>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2000" fill="hold"/>
                                        <p:tgtEl>
                                          <p:spTgt spid="2"/>
                                        </p:tgtEl>
                                        <p:attrNameLst>
                                          <p:attrName>ppt_w</p:attrName>
                                        </p:attrNameLst>
                                      </p:cBhvr>
                                      <p:tavLst>
                                        <p:tav tm="0">
                                          <p:val>
                                            <p:fltVal val="0"/>
                                          </p:val>
                                        </p:tav>
                                        <p:tav tm="100000">
                                          <p:val>
                                            <p:strVal val="#ppt_w"/>
                                          </p:val>
                                        </p:tav>
                                      </p:tavLst>
                                    </p:anim>
                                    <p:anim calcmode="lin" valueType="num">
                                      <p:cBhvr>
                                        <p:cTn id="68" dur="2000" fill="hold"/>
                                        <p:tgtEl>
                                          <p:spTgt spid="2"/>
                                        </p:tgtEl>
                                        <p:attrNameLst>
                                          <p:attrName>ppt_h</p:attrName>
                                        </p:attrNameLst>
                                      </p:cBhvr>
                                      <p:tavLst>
                                        <p:tav tm="0">
                                          <p:val>
                                            <p:fltVal val="0"/>
                                          </p:val>
                                        </p:tav>
                                        <p:tav tm="100000">
                                          <p:val>
                                            <p:strVal val="#ppt_h"/>
                                          </p:val>
                                        </p:tav>
                                      </p:tavLst>
                                    </p:anim>
                                    <p:animEffect transition="in" filter="fade">
                                      <p:cBhvr>
                                        <p:cTn id="69" dur="2000"/>
                                        <p:tgtEl>
                                          <p:spTgt spid="2"/>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3"/>
                                        </p:tgtEl>
                                        <p:attrNameLst>
                                          <p:attrName>style.visibility</p:attrName>
                                        </p:attrNameLst>
                                      </p:cBhvr>
                                      <p:to>
                                        <p:strVal val="visible"/>
                                      </p:to>
                                    </p:set>
                                    <p:anim calcmode="lin" valueType="num">
                                      <p:cBhvr>
                                        <p:cTn id="72" dur="2000" fill="hold"/>
                                        <p:tgtEl>
                                          <p:spTgt spid="13"/>
                                        </p:tgtEl>
                                        <p:attrNameLst>
                                          <p:attrName>ppt_w</p:attrName>
                                        </p:attrNameLst>
                                      </p:cBhvr>
                                      <p:tavLst>
                                        <p:tav tm="0">
                                          <p:val>
                                            <p:fltVal val="0"/>
                                          </p:val>
                                        </p:tav>
                                        <p:tav tm="100000">
                                          <p:val>
                                            <p:strVal val="#ppt_w"/>
                                          </p:val>
                                        </p:tav>
                                      </p:tavLst>
                                    </p:anim>
                                    <p:anim calcmode="lin" valueType="num">
                                      <p:cBhvr>
                                        <p:cTn id="73" dur="2000" fill="hold"/>
                                        <p:tgtEl>
                                          <p:spTgt spid="13"/>
                                        </p:tgtEl>
                                        <p:attrNameLst>
                                          <p:attrName>ppt_h</p:attrName>
                                        </p:attrNameLst>
                                      </p:cBhvr>
                                      <p:tavLst>
                                        <p:tav tm="0">
                                          <p:val>
                                            <p:fltVal val="0"/>
                                          </p:val>
                                        </p:tav>
                                        <p:tav tm="100000">
                                          <p:val>
                                            <p:strVal val="#ppt_h"/>
                                          </p:val>
                                        </p:tav>
                                      </p:tavLst>
                                    </p:anim>
                                    <p:animEffect transition="in" filter="fade">
                                      <p:cBhvr>
                                        <p:cTn id="74" dur="2000"/>
                                        <p:tgtEl>
                                          <p:spTgt spid="13"/>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2000" fill="hold"/>
                                        <p:tgtEl>
                                          <p:spTgt spid="24"/>
                                        </p:tgtEl>
                                        <p:attrNameLst>
                                          <p:attrName>ppt_w</p:attrName>
                                        </p:attrNameLst>
                                      </p:cBhvr>
                                      <p:tavLst>
                                        <p:tav tm="0">
                                          <p:val>
                                            <p:fltVal val="0"/>
                                          </p:val>
                                        </p:tav>
                                        <p:tav tm="100000">
                                          <p:val>
                                            <p:strVal val="#ppt_w"/>
                                          </p:val>
                                        </p:tav>
                                      </p:tavLst>
                                    </p:anim>
                                    <p:anim calcmode="lin" valueType="num">
                                      <p:cBhvr>
                                        <p:cTn id="78" dur="2000" fill="hold"/>
                                        <p:tgtEl>
                                          <p:spTgt spid="24"/>
                                        </p:tgtEl>
                                        <p:attrNameLst>
                                          <p:attrName>ppt_h</p:attrName>
                                        </p:attrNameLst>
                                      </p:cBhvr>
                                      <p:tavLst>
                                        <p:tav tm="0">
                                          <p:val>
                                            <p:fltVal val="0"/>
                                          </p:val>
                                        </p:tav>
                                        <p:tav tm="100000">
                                          <p:val>
                                            <p:strVal val="#ppt_h"/>
                                          </p:val>
                                        </p:tav>
                                      </p:tavLst>
                                    </p:anim>
                                    <p:animEffect transition="in" filter="fade">
                                      <p:cBhvr>
                                        <p:cTn id="79"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23" grpId="0"/>
      <p:bldP spid="2" grpId="0"/>
      <p:bldP spid="13" grpId="0"/>
      <p:bldP spid="24" grpId="0"/>
      <p:bldP spid="29" grpId="0"/>
      <p:bldP spid="31" grpId="0"/>
      <p:bldP spid="3" grpId="0" animBg="1"/>
      <p:bldP spid="35" grpId="0" animBg="1"/>
      <p:bldP spid="39" grpId="0" animBg="1"/>
      <p:bldP spid="4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3" descr="C:\Users\03UstyanSA\Desktop\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499573" y="240802"/>
            <a:ext cx="8177110" cy="523220"/>
          </a:xfrm>
          <a:prstGeom prst="rect">
            <a:avLst/>
          </a:prstGeom>
        </p:spPr>
        <p:txBody>
          <a:bodyPr wrap="none">
            <a:spAutoFit/>
          </a:bodyPr>
          <a:lstStyle/>
          <a:p>
            <a:r>
              <a:rPr lang="ru-RU" sz="2800" b="1" dirty="0">
                <a:solidFill>
                  <a:srgbClr val="FF5050"/>
                </a:solidFill>
                <a:effectLst>
                  <a:outerShdw blurRad="38100" dist="38100" dir="2700000" algn="tl">
                    <a:srgbClr val="000000">
                      <a:alpha val="43137"/>
                    </a:srgbClr>
                  </a:outerShdw>
                </a:effectLst>
              </a:rPr>
              <a:t>КАК И ГДЕ МОГУТ УКРАСТЬ ВАШИ ДАННЫЕ КАРТЫ?</a:t>
            </a:r>
          </a:p>
        </p:txBody>
      </p:sp>
      <p:pic>
        <p:nvPicPr>
          <p:cNvPr id="3076" name="Picture 4" descr="C:\Users\03UstyanSA\Desktop\EE.t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21359" y="1730079"/>
            <a:ext cx="684063" cy="854645"/>
          </a:xfrm>
          <a:prstGeom prst="rect">
            <a:avLst/>
          </a:prstGeom>
          <a:noFill/>
          <a:extLst>
            <a:ext uri="{909E8E84-426E-40DD-AFC4-6F175D3DCCD1}">
              <a14:hiddenFill xmlns:a14="http://schemas.microsoft.com/office/drawing/2010/main">
                <a:solidFill>
                  <a:srgbClr val="FFFFFF"/>
                </a:solidFill>
              </a14:hiddenFill>
            </a:ext>
          </a:extLst>
        </p:spPr>
      </p:pic>
      <p:pic>
        <p:nvPicPr>
          <p:cNvPr id="14" name="Рисунок 13">
            <a:extLst>
              <a:ext uri="{FF2B5EF4-FFF2-40B4-BE49-F238E27FC236}">
                <a16:creationId xmlns:a16="http://schemas.microsoft.com/office/drawing/2014/main" id="{DCD9EFA5-2029-4932-8957-AAB8036DFAC4}"/>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0" b="100000" l="0" r="100000">
                        <a14:foregroundMark x1="43965" y1="42968" x2="43965" y2="42968"/>
                        <a14:foregroundMark x1="43789" y1="14992" x2="43789" y2="14992"/>
                        <a14:foregroundMark x1="46696" y1="3400" x2="46696" y2="3400"/>
                        <a14:foregroundMark x1="54097" y1="2473" x2="54097" y2="2473"/>
                        <a14:foregroundMark x1="69339" y1="2164" x2="69339" y2="2164"/>
                        <a14:foregroundMark x1="86256" y1="75425" x2="86256" y2="75425"/>
                        <a14:foregroundMark x1="95947" y1="73570" x2="95947" y2="73570"/>
                        <a14:foregroundMark x1="97797" y1="39104" x2="97797" y2="39104"/>
                        <a14:foregroundMark x1="97533" y1="15765" x2="97533" y2="15765"/>
                        <a14:foregroundMark x1="92599" y1="10510" x2="92599" y2="10510"/>
                        <a14:foregroundMark x1="91806" y1="16383" x2="91806" y2="16383"/>
                        <a14:foregroundMark x1="90220" y1="11128" x2="90220" y2="11128"/>
                        <a14:foregroundMark x1="97445" y1="3246" x2="97445" y2="3246"/>
                        <a14:foregroundMark x1="86784" y1="2473" x2="86784" y2="2473"/>
                        <a14:foregroundMark x1="75242" y1="2628" x2="75242" y2="2628"/>
                        <a14:foregroundMark x1="94361" y1="2628" x2="94361" y2="2628"/>
                        <a14:foregroundMark x1="91366" y1="2473" x2="91366" y2="2473"/>
                        <a14:foregroundMark x1="44934" y1="6028" x2="44934" y2="6028"/>
                        <a14:foregroundMark x1="44053" y1="9583" x2="44053" y2="9583"/>
                        <a14:foregroundMark x1="43789" y1="17929" x2="43789" y2="17929"/>
                        <a14:foregroundMark x1="44053" y1="21020" x2="44053" y2="21020"/>
                        <a14:foregroundMark x1="61233" y1="3246" x2="61233" y2="3246"/>
                        <a14:foregroundMark x1="62643" y1="3246" x2="62643" y2="3246"/>
                        <a14:foregroundMark x1="64846" y1="2937" x2="64846" y2="2937"/>
                        <a14:foregroundMark x1="58767" y1="2782" x2="58767" y2="2782"/>
                        <a14:foregroundMark x1="51718" y1="2937" x2="51718" y2="2937"/>
                        <a14:foregroundMark x1="45639" y1="4328" x2="45639" y2="4328"/>
                        <a14:foregroundMark x1="43700" y1="12056" x2="43700" y2="12056"/>
                        <a14:foregroundMark x1="43965" y1="22875" x2="43965" y2="22875"/>
                        <a14:foregroundMark x1="93304" y1="75580" x2="93304" y2="75580"/>
                        <a14:foregroundMark x1="97357" y1="55951" x2="97357" y2="55951"/>
                        <a14:foregroundMark x1="97533" y1="50850" x2="97533" y2="50850"/>
                        <a14:foregroundMark x1="97445" y1="48068" x2="97445" y2="48068"/>
                        <a14:foregroundMark x1="97445" y1="61515" x2="97445" y2="61515"/>
                        <a14:foregroundMark x1="97181" y1="69397" x2="97181" y2="69397"/>
                        <a14:foregroundMark x1="97357" y1="64606" x2="97357" y2="64606"/>
                        <a14:foregroundMark x1="5991" y1="67543" x2="5991" y2="67543"/>
                        <a14:foregroundMark x1="6960" y1="85162" x2="6960" y2="85162"/>
                        <a14:foregroundMark x1="19207" y1="79134" x2="19207" y2="79134"/>
                        <a14:foregroundMark x1="12070" y1="81298" x2="12070" y2="81298"/>
                        <a14:foregroundMark x1="15066" y1="65379" x2="15066" y2="65379"/>
                        <a14:foregroundMark x1="11630" y1="63060" x2="11630" y2="63060"/>
                        <a14:foregroundMark x1="54978" y1="80680" x2="54978" y2="80680"/>
                        <a14:foregroundMark x1="54890" y1="92427" x2="54890" y2="92427"/>
                        <a14:foregroundMark x1="52335" y1="96291" x2="52335" y2="96291"/>
                        <a14:foregroundMark x1="44405" y1="96600" x2="44405" y2="96600"/>
                        <a14:foregroundMark x1="33656" y1="95981" x2="33656" y2="95981"/>
                        <a14:foregroundMark x1="22026" y1="95209" x2="22026" y2="95209"/>
                        <a14:foregroundMark x1="8018" y1="95827" x2="8018" y2="95827"/>
                        <a14:foregroundMark x1="5198" y1="86090" x2="5198" y2="86090"/>
                        <a14:foregroundMark x1="1233" y1="24575" x2="1233" y2="24575"/>
                        <a14:foregroundMark x1="5374" y1="23802" x2="5374" y2="23802"/>
                        <a14:foregroundMark x1="16388" y1="23957" x2="16388" y2="23957"/>
                        <a14:foregroundMark x1="22203" y1="23802" x2="22203" y2="23802"/>
                        <a14:foregroundMark x1="35154" y1="23957" x2="35154" y2="23957"/>
                        <a14:foregroundMark x1="39207" y1="23957" x2="39207" y2="23957"/>
                        <a14:foregroundMark x1="8987" y1="63369" x2="8987" y2="63369"/>
                        <a14:foregroundMark x1="3172" y1="71561" x2="3172" y2="71561"/>
                        <a14:foregroundMark x1="2643" y1="82844" x2="2643" y2="82844"/>
                        <a14:foregroundMark x1="3524" y1="89954" x2="3524" y2="89954"/>
                        <a14:foregroundMark x1="8987" y1="89026" x2="8987" y2="89026"/>
                        <a14:foregroundMark x1="16476" y1="81453" x2="16476" y2="81453"/>
                        <a14:foregroundMark x1="21498" y1="77125" x2="21498" y2="77125"/>
                        <a14:foregroundMark x1="23700" y1="75580" x2="23700" y2="75580"/>
                        <a14:foregroundMark x1="969" y1="31376" x2="969" y2="31376"/>
                        <a14:foregroundMark x1="14009" y1="23957" x2="14009" y2="23957"/>
                        <a14:foregroundMark x1="28546" y1="23957" x2="28546" y2="23957"/>
                        <a14:foregroundMark x1="10925" y1="23184" x2="10925" y2="23184"/>
                        <a14:foregroundMark x1="3260" y1="24111" x2="3260" y2="24111"/>
                        <a14:foregroundMark x1="8018" y1="23957" x2="8018" y2="23957"/>
                        <a14:foregroundMark x1="10837" y1="74652" x2="10837" y2="74652"/>
                        <a14:foregroundMark x1="90925" y1="75116" x2="90925" y2="75116"/>
                        <a14:foregroundMark x1="32070" y1="24111" x2="32070" y2="24111"/>
                        <a14:foregroundMark x1="25110" y1="23957" x2="25110" y2="23957"/>
                        <a14:foregroundMark x1="19648" y1="23648" x2="19648" y2="23648"/>
                        <a14:foregroundMark x1="41322" y1="23648" x2="41322" y2="23648"/>
                        <a14:foregroundMark x1="37181" y1="23802" x2="37181" y2="23802"/>
                        <a14:foregroundMark x1="33568" y1="24575" x2="33568" y2="24575"/>
                        <a14:foregroundMark x1="9251" y1="93972" x2="9251" y2="93972"/>
                        <a14:foregroundMark x1="13921" y1="72334" x2="13921" y2="72334"/>
                        <a14:foregroundMark x1="12775" y1="67697" x2="12775" y2="67697"/>
                        <a14:foregroundMark x1="1498" y1="61669" x2="1498" y2="61669"/>
                        <a14:foregroundMark x1="12247" y1="23802" x2="12247" y2="23802"/>
                        <a14:foregroundMark x1="9692" y1="24111" x2="9692" y2="24111"/>
                        <a14:foregroundMark x1="6960" y1="23648" x2="6960" y2="23648"/>
                        <a14:foregroundMark x1="15330" y1="23802" x2="15330" y2="23802"/>
                        <a14:foregroundMark x1="18326" y1="23338" x2="18326" y2="23338"/>
                        <a14:foregroundMark x1="21057" y1="23802" x2="21057" y2="23802"/>
                        <a14:foregroundMark x1="23789" y1="23957" x2="23789" y2="23957"/>
                        <a14:foregroundMark x1="26696" y1="23802" x2="26696" y2="23802"/>
                        <a14:foregroundMark x1="30837" y1="23957" x2="30837" y2="23957"/>
                        <a14:foregroundMark x1="38326" y1="24420" x2="38326" y2="24420"/>
                        <a14:foregroundMark x1="29339" y1="23957" x2="29339" y2="23957"/>
                      </a14:backgroundRemoval>
                    </a14:imgEffect>
                  </a14:imgLayer>
                </a14:imgProps>
              </a:ext>
              <a:ext uri="{28A0092B-C50C-407E-A947-70E740481C1C}">
                <a14:useLocalDpi xmlns:a14="http://schemas.microsoft.com/office/drawing/2010/main" val="0"/>
              </a:ext>
            </a:extLst>
          </a:blip>
          <a:stretch>
            <a:fillRect/>
          </a:stretch>
        </p:blipFill>
        <p:spPr>
          <a:xfrm>
            <a:off x="683568" y="2157401"/>
            <a:ext cx="8094732" cy="4614354"/>
          </a:xfrm>
          <a:prstGeom prst="rect">
            <a:avLst/>
          </a:prstGeom>
        </p:spPr>
      </p:pic>
      <p:sp>
        <p:nvSpPr>
          <p:cNvPr id="19" name="Прямоугольник 18"/>
          <p:cNvSpPr/>
          <p:nvPr/>
        </p:nvSpPr>
        <p:spPr>
          <a:xfrm>
            <a:off x="402754" y="980728"/>
            <a:ext cx="8215020" cy="954107"/>
          </a:xfrm>
          <a:prstGeom prst="rect">
            <a:avLst/>
          </a:prstGeom>
          <a:effectLst>
            <a:glow rad="101600">
              <a:schemeClr val="accent2">
                <a:satMod val="175000"/>
                <a:alpha val="40000"/>
              </a:schemeClr>
            </a:glow>
          </a:effectLst>
        </p:spPr>
        <p:txBody>
          <a:bodyPr wrap="square">
            <a:spAutoFit/>
          </a:bodyPr>
          <a:lstStyle/>
          <a:p>
            <a:pPr algn="ctr">
              <a:defRPr/>
            </a:pPr>
            <a:r>
              <a:rPr lang="ru-RU" sz="2800" b="1" dirty="0">
                <a:solidFill>
                  <a:srgbClr val="17375E"/>
                </a:solidFill>
                <a:effectLst>
                  <a:outerShdw blurRad="38100" dist="38100" dir="2700000" algn="tl">
                    <a:srgbClr val="000000">
                      <a:alpha val="43137"/>
                    </a:srgbClr>
                  </a:outerShdw>
                </a:effectLst>
              </a:rPr>
              <a:t>В БАНКОМАТЕ – НА НЕМ МОШЕННИКИ МОГУТ УСТАНОВИТЬ СКИММЕР И ВИДЕОКАМЕРУ</a:t>
            </a:r>
          </a:p>
        </p:txBody>
      </p:sp>
      <p:sp>
        <p:nvSpPr>
          <p:cNvPr id="9" name="Стрелка вправо 8">
            <a:hlinkClick r:id="" action="ppaction://hlinkshowjump?jump=nextslide"/>
          </p:cNvPr>
          <p:cNvSpPr/>
          <p:nvPr/>
        </p:nvSpPr>
        <p:spPr>
          <a:xfrm>
            <a:off x="8267250" y="6308119"/>
            <a:ext cx="792088" cy="479660"/>
          </a:xfrm>
          <a:prstGeom prst="rightArrow">
            <a:avLst/>
          </a:prstGeom>
          <a:solidFill>
            <a:schemeClr val="tx2">
              <a:lumMod val="60000"/>
              <a:lumOff val="4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39669909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2000" fill="hold"/>
                                        <p:tgtEl>
                                          <p:spTgt spid="18"/>
                                        </p:tgtEl>
                                      </p:cBhvr>
                                      <p:by x="150000" y="150000"/>
                                    </p:animScale>
                                  </p:childTnLst>
                                </p:cTn>
                              </p:par>
                              <p:par>
                                <p:cTn id="7" presetID="53" presetClass="entr" presetSubtype="16"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anim calcmode="lin" valueType="num">
                                      <p:cBhvr>
                                        <p:cTn id="9" dur="750" fill="hold"/>
                                        <p:tgtEl>
                                          <p:spTgt spid="7"/>
                                        </p:tgtEl>
                                        <p:attrNameLst>
                                          <p:attrName>ppt_w</p:attrName>
                                        </p:attrNameLst>
                                      </p:cBhvr>
                                      <p:tavLst>
                                        <p:tav tm="0">
                                          <p:val>
                                            <p:fltVal val="0"/>
                                          </p:val>
                                        </p:tav>
                                        <p:tav tm="100000">
                                          <p:val>
                                            <p:strVal val="#ppt_w"/>
                                          </p:val>
                                        </p:tav>
                                      </p:tavLst>
                                    </p:anim>
                                    <p:anim calcmode="lin" valueType="num">
                                      <p:cBhvr>
                                        <p:cTn id="10" dur="750" fill="hold"/>
                                        <p:tgtEl>
                                          <p:spTgt spid="7"/>
                                        </p:tgtEl>
                                        <p:attrNameLst>
                                          <p:attrName>ppt_h</p:attrName>
                                        </p:attrNameLst>
                                      </p:cBhvr>
                                      <p:tavLst>
                                        <p:tav tm="0">
                                          <p:val>
                                            <p:fltVal val="0"/>
                                          </p:val>
                                        </p:tav>
                                        <p:tav tm="100000">
                                          <p:val>
                                            <p:strVal val="#ppt_h"/>
                                          </p:val>
                                        </p:tav>
                                      </p:tavLst>
                                    </p:anim>
                                    <p:animEffect transition="in" filter="fade">
                                      <p:cBhvr>
                                        <p:cTn id="11" dur="750"/>
                                        <p:tgtEl>
                                          <p:spTgt spid="7"/>
                                        </p:tgtEl>
                                      </p:cBhvr>
                                    </p:animEffect>
                                  </p:childTnLst>
                                </p:cTn>
                              </p:par>
                            </p:childTnLst>
                          </p:cTn>
                        </p:par>
                        <p:par>
                          <p:cTn id="12" fill="hold">
                            <p:stCondLst>
                              <p:cond delay="2000"/>
                            </p:stCondLst>
                            <p:childTnLst>
                              <p:par>
                                <p:cTn id="13" presetID="42" presetClass="entr" presetSubtype="0" fill="hold" grpId="0" nodeType="afterEffect">
                                  <p:stCondLst>
                                    <p:cond delay="25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750"/>
                                        <p:tgtEl>
                                          <p:spTgt spid="19"/>
                                        </p:tgtEl>
                                      </p:cBhvr>
                                    </p:animEffect>
                                    <p:anim calcmode="lin" valueType="num">
                                      <p:cBhvr>
                                        <p:cTn id="16" dur="750" fill="hold"/>
                                        <p:tgtEl>
                                          <p:spTgt spid="19"/>
                                        </p:tgtEl>
                                        <p:attrNameLst>
                                          <p:attrName>ppt_x</p:attrName>
                                        </p:attrNameLst>
                                      </p:cBhvr>
                                      <p:tavLst>
                                        <p:tav tm="0">
                                          <p:val>
                                            <p:strVal val="#ppt_x"/>
                                          </p:val>
                                        </p:tav>
                                        <p:tav tm="100000">
                                          <p:val>
                                            <p:strVal val="#ppt_x"/>
                                          </p:val>
                                        </p:tav>
                                      </p:tavLst>
                                    </p:anim>
                                    <p:anim calcmode="lin" valueType="num">
                                      <p:cBhvr>
                                        <p:cTn id="17" dur="75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C:\Users\03UstyanSA\Desktop\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2"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Заголовок 2"/>
          <p:cNvSpPr>
            <a:spLocks noGrp="1"/>
          </p:cNvSpPr>
          <p:nvPr>
            <p:ph type="ctrTitle"/>
          </p:nvPr>
        </p:nvSpPr>
        <p:spPr>
          <a:xfrm>
            <a:off x="755576" y="2693987"/>
            <a:ext cx="8136904" cy="1470025"/>
          </a:xfrm>
        </p:spPr>
        <p:txBody>
          <a:bodyPr>
            <a:noAutofit/>
          </a:bodyPr>
          <a:lstStyle/>
          <a:p>
            <a:pPr algn="l"/>
            <a:r>
              <a:rPr lang="ru-RU" sz="1800" b="1" dirty="0"/>
              <a:t>       Интерактивная лекция является дополнительным материалом  для организации занятий по финансовой грамотности, цель которых формирование навыков противодействия </a:t>
            </a:r>
            <a:r>
              <a:rPr lang="ru-RU" sz="1800" b="1" dirty="0" err="1"/>
              <a:t>кибермошенникам</a:t>
            </a:r>
            <a:r>
              <a:rPr lang="ru-RU" sz="1800" b="1" dirty="0"/>
              <a:t> и ответственно-грамотного финансового поведения.</a:t>
            </a:r>
            <a:br>
              <a:rPr lang="ru-RU" sz="1800" b="1" dirty="0"/>
            </a:br>
            <a:r>
              <a:rPr lang="ru-RU" sz="1800" b="1" dirty="0"/>
              <a:t/>
            </a:r>
            <a:br>
              <a:rPr lang="ru-RU" sz="1800" b="1" dirty="0"/>
            </a:br>
            <a:r>
              <a:rPr lang="ru-RU" sz="1800" b="1" dirty="0"/>
              <a:t>ЗАДАЧИ:</a:t>
            </a:r>
            <a:br>
              <a:rPr lang="ru-RU" sz="1800" b="1" dirty="0"/>
            </a:br>
            <a:r>
              <a:rPr lang="ru-RU" sz="1800" b="1" dirty="0"/>
              <a:t>- рассказать и рассмотреть на примерах виды </a:t>
            </a:r>
            <a:r>
              <a:rPr lang="ru-RU" sz="1800" b="1" dirty="0" err="1"/>
              <a:t>кибермошенничества</a:t>
            </a:r>
            <a:r>
              <a:rPr lang="ru-RU" sz="1800" b="1" dirty="0"/>
              <a:t>, </a:t>
            </a:r>
            <a:br>
              <a:rPr lang="ru-RU" sz="1800" b="1" dirty="0"/>
            </a:br>
            <a:r>
              <a:rPr lang="ru-RU" sz="1800" b="1" dirty="0"/>
              <a:t>- научиться распознавать мошенника и определять причины, по которым люди становятся жертвами </a:t>
            </a:r>
            <a:r>
              <a:rPr lang="ru-RU" sz="1800" b="1" dirty="0" err="1"/>
              <a:t>кибермошенников</a:t>
            </a:r>
            <a:r>
              <a:rPr lang="ru-RU" sz="1800" b="1" dirty="0"/>
              <a:t>;</a:t>
            </a:r>
            <a:br>
              <a:rPr lang="ru-RU" sz="1800" b="1" dirty="0"/>
            </a:br>
            <a:r>
              <a:rPr lang="ru-RU" sz="1800" b="1" dirty="0"/>
              <a:t>- на смоделированных ситуациях научить поведенческим приемам противодействия мошенничеству.</a:t>
            </a:r>
            <a:br>
              <a:rPr lang="ru-RU" sz="1800" b="1" dirty="0"/>
            </a:br>
            <a:r>
              <a:rPr lang="ru-RU" sz="1800" b="1" dirty="0"/>
              <a:t> </a:t>
            </a:r>
            <a:br>
              <a:rPr lang="ru-RU" sz="1800" b="1" dirty="0"/>
            </a:br>
            <a:r>
              <a:rPr lang="ru-RU" sz="1800" b="1" dirty="0"/>
              <a:t>      Интерактивная лекция разработана на основе материалов Банка России, размещенных на сайте Fincult.info в разделе «Истории о мошенничестве».</a:t>
            </a:r>
            <a:br>
              <a:rPr lang="ru-RU" sz="1800" b="1" dirty="0"/>
            </a:br>
            <a:r>
              <a:rPr lang="ru-RU" sz="1800" b="1" dirty="0"/>
              <a:t/>
            </a:r>
            <a:br>
              <a:rPr lang="ru-RU" sz="1800" b="1" dirty="0"/>
            </a:br>
            <a:endParaRPr lang="ru-RU" sz="1800" b="1" dirty="0"/>
          </a:p>
        </p:txBody>
      </p:sp>
      <p:sp>
        <p:nvSpPr>
          <p:cNvPr id="8" name="Прямоугольник 7"/>
          <p:cNvSpPr/>
          <p:nvPr/>
        </p:nvSpPr>
        <p:spPr>
          <a:xfrm>
            <a:off x="3492208" y="525858"/>
            <a:ext cx="2182008" cy="584775"/>
          </a:xfrm>
          <a:prstGeom prst="rect">
            <a:avLst/>
          </a:prstGeom>
        </p:spPr>
        <p:txBody>
          <a:bodyPr wrap="none">
            <a:spAutoFit/>
          </a:bodyPr>
          <a:lstStyle/>
          <a:p>
            <a:pPr algn="ctr"/>
            <a:r>
              <a:rPr lang="ru-RU" sz="3200" b="1" dirty="0">
                <a:ln w="1905"/>
                <a:solidFill>
                  <a:srgbClr val="FF5050"/>
                </a:solidFill>
                <a:effectLst>
                  <a:innerShdw blurRad="69850" dist="43180" dir="5400000">
                    <a:srgbClr val="000000">
                      <a:alpha val="65000"/>
                    </a:srgbClr>
                  </a:innerShdw>
                </a:effectLst>
              </a:rPr>
              <a:t>ОПИСАНИЕ</a:t>
            </a:r>
          </a:p>
        </p:txBody>
      </p:sp>
    </p:spTree>
    <p:extLst>
      <p:ext uri="{BB962C8B-B14F-4D97-AF65-F5344CB8AC3E}">
        <p14:creationId xmlns:p14="http://schemas.microsoft.com/office/powerpoint/2010/main" val="951584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2000" fill="hold"/>
                                        <p:tgtEl>
                                          <p:spTgt spid="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3" descr="C:\Users\03UstyanSA\Desktop\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85" y="28388"/>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0" y="240802"/>
            <a:ext cx="9143999" cy="523220"/>
          </a:xfrm>
          <a:prstGeom prst="rect">
            <a:avLst/>
          </a:prstGeom>
        </p:spPr>
        <p:txBody>
          <a:bodyPr wrap="square">
            <a:spAutoFit/>
          </a:bodyPr>
          <a:lstStyle/>
          <a:p>
            <a:pPr algn="ctr"/>
            <a:r>
              <a:rPr lang="ru-RU" sz="2800" b="1" dirty="0">
                <a:solidFill>
                  <a:srgbClr val="FF5050"/>
                </a:solidFill>
                <a:effectLst>
                  <a:outerShdw blurRad="38100" dist="38100" dir="2700000" algn="tl">
                    <a:srgbClr val="000000">
                      <a:alpha val="43137"/>
                    </a:srgbClr>
                  </a:outerShdw>
                </a:effectLst>
              </a:rPr>
              <a:t>КАК И ГДЕ МОГУТ УКРАСТЬ ВАШИ ДАННЫЕ КАРТЫ?</a:t>
            </a:r>
          </a:p>
        </p:txBody>
      </p:sp>
      <p:pic>
        <p:nvPicPr>
          <p:cNvPr id="3076" name="Picture 4" descr="C:\Users\03UstyanSA\Desktop\EE.t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21359" y="1730079"/>
            <a:ext cx="684063" cy="854645"/>
          </a:xfrm>
          <a:prstGeom prst="rect">
            <a:avLst/>
          </a:prstGeom>
          <a:noFill/>
          <a:extLst>
            <a:ext uri="{909E8E84-426E-40DD-AFC4-6F175D3DCCD1}">
              <a14:hiddenFill xmlns:a14="http://schemas.microsoft.com/office/drawing/2010/main">
                <a:solidFill>
                  <a:srgbClr val="FFFFFF"/>
                </a:solidFill>
              </a14:hiddenFill>
            </a:ext>
          </a:extLst>
        </p:spPr>
      </p:pic>
      <p:sp>
        <p:nvSpPr>
          <p:cNvPr id="8" name="Прямоугольник 7"/>
          <p:cNvSpPr/>
          <p:nvPr/>
        </p:nvSpPr>
        <p:spPr>
          <a:xfrm>
            <a:off x="392954" y="908720"/>
            <a:ext cx="8424936" cy="954107"/>
          </a:xfrm>
          <a:prstGeom prst="rect">
            <a:avLst/>
          </a:prstGeom>
          <a:effectLst>
            <a:glow rad="101600">
              <a:schemeClr val="accent2">
                <a:satMod val="175000"/>
                <a:alpha val="40000"/>
              </a:schemeClr>
            </a:glow>
          </a:effectLst>
        </p:spPr>
        <p:txBody>
          <a:bodyPr wrap="square">
            <a:spAutoFit/>
          </a:bodyPr>
          <a:lstStyle/>
          <a:p>
            <a:pPr algn="ctr">
              <a:defRPr/>
            </a:pPr>
            <a:r>
              <a:rPr lang="ru-RU" sz="2800" b="1" dirty="0">
                <a:solidFill>
                  <a:srgbClr val="17375E"/>
                </a:solidFill>
                <a:effectLst>
                  <a:outerShdw blurRad="38100" dist="38100" dir="2700000" algn="tl">
                    <a:srgbClr val="000000">
                      <a:alpha val="43137"/>
                    </a:srgbClr>
                  </a:outerShdw>
                </a:effectLst>
              </a:rPr>
              <a:t>В КАФЕ – СОТРУДНИК-ЗЛОУМЫШЛЕННИК МОЖЕТ СФОТОГРАФИРОВАТЬ ВАШУ КАРТУ</a:t>
            </a:r>
          </a:p>
        </p:txBody>
      </p:sp>
      <p:pic>
        <p:nvPicPr>
          <p:cNvPr id="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29844" y="2161725"/>
            <a:ext cx="3096848" cy="32835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3074" name="Picture 2" descr="541d13b4-6f95-4388-a5cd-f557cb5ebd19@cb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99592" y="2584724"/>
            <a:ext cx="4750493" cy="393885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0" name="Стрелка вправо 9">
            <a:hlinkClick r:id="" action="ppaction://hlinkshowjump?jump=nextslide"/>
          </p:cNvPr>
          <p:cNvSpPr/>
          <p:nvPr/>
        </p:nvSpPr>
        <p:spPr>
          <a:xfrm>
            <a:off x="8267250" y="6308119"/>
            <a:ext cx="792088" cy="479660"/>
          </a:xfrm>
          <a:prstGeom prst="rightArrow">
            <a:avLst/>
          </a:prstGeom>
          <a:solidFill>
            <a:schemeClr val="tx2">
              <a:lumMod val="60000"/>
              <a:lumOff val="4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4187083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2000" fill="hold"/>
                                        <p:tgtEl>
                                          <p:spTgt spid="18"/>
                                        </p:tgtEl>
                                      </p:cBhvr>
                                      <p:by x="150000" y="150000"/>
                                    </p:animScale>
                                  </p:childTnLst>
                                </p:cTn>
                              </p:par>
                            </p:childTnLst>
                          </p:cTn>
                        </p:par>
                        <p:par>
                          <p:cTn id="7" fill="hold">
                            <p:stCondLst>
                              <p:cond delay="2000"/>
                            </p:stCondLst>
                            <p:childTnLst>
                              <p:par>
                                <p:cTn id="8" presetID="53" presetClass="entr" presetSubtype="16" fill="hold" grpId="0" nodeType="afterEffect">
                                  <p:stCondLst>
                                    <p:cond delay="250"/>
                                  </p:stCondLst>
                                  <p:childTnLst>
                                    <p:set>
                                      <p:cBhvr>
                                        <p:cTn id="9" dur="1" fill="hold">
                                          <p:stCondLst>
                                            <p:cond delay="0"/>
                                          </p:stCondLst>
                                        </p:cTn>
                                        <p:tgtEl>
                                          <p:spTgt spid="7"/>
                                        </p:tgtEl>
                                        <p:attrNameLst>
                                          <p:attrName>style.visibility</p:attrName>
                                        </p:attrNameLst>
                                      </p:cBhvr>
                                      <p:to>
                                        <p:strVal val="visible"/>
                                      </p:to>
                                    </p:set>
                                    <p:anim calcmode="lin" valueType="num">
                                      <p:cBhvr>
                                        <p:cTn id="10" dur="750" fill="hold"/>
                                        <p:tgtEl>
                                          <p:spTgt spid="7"/>
                                        </p:tgtEl>
                                        <p:attrNameLst>
                                          <p:attrName>ppt_w</p:attrName>
                                        </p:attrNameLst>
                                      </p:cBhvr>
                                      <p:tavLst>
                                        <p:tav tm="0">
                                          <p:val>
                                            <p:fltVal val="0"/>
                                          </p:val>
                                        </p:tav>
                                        <p:tav tm="100000">
                                          <p:val>
                                            <p:strVal val="#ppt_w"/>
                                          </p:val>
                                        </p:tav>
                                      </p:tavLst>
                                    </p:anim>
                                    <p:anim calcmode="lin" valueType="num">
                                      <p:cBhvr>
                                        <p:cTn id="11" dur="750" fill="hold"/>
                                        <p:tgtEl>
                                          <p:spTgt spid="7"/>
                                        </p:tgtEl>
                                        <p:attrNameLst>
                                          <p:attrName>ppt_h</p:attrName>
                                        </p:attrNameLst>
                                      </p:cBhvr>
                                      <p:tavLst>
                                        <p:tav tm="0">
                                          <p:val>
                                            <p:fltVal val="0"/>
                                          </p:val>
                                        </p:tav>
                                        <p:tav tm="100000">
                                          <p:val>
                                            <p:strVal val="#ppt_h"/>
                                          </p:val>
                                        </p:tav>
                                      </p:tavLst>
                                    </p:anim>
                                    <p:animEffect transition="in" filter="fade">
                                      <p:cBhvr>
                                        <p:cTn id="12" dur="750"/>
                                        <p:tgtEl>
                                          <p:spTgt spid="7"/>
                                        </p:tgtEl>
                                      </p:cBhvr>
                                    </p:animEffect>
                                  </p:childTnLst>
                                </p:cTn>
                              </p:par>
                            </p:childTnLst>
                          </p:cTn>
                        </p:par>
                        <p:par>
                          <p:cTn id="13" fill="hold">
                            <p:stCondLst>
                              <p:cond delay="3000"/>
                            </p:stCondLst>
                            <p:childTnLst>
                              <p:par>
                                <p:cTn id="14" presetID="42" presetClass="entr" presetSubtype="0" fill="hold" grpId="0" nodeType="afterEffect">
                                  <p:stCondLst>
                                    <p:cond delay="25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750"/>
                                        <p:tgtEl>
                                          <p:spTgt spid="8"/>
                                        </p:tgtEl>
                                      </p:cBhvr>
                                    </p:animEffect>
                                    <p:anim calcmode="lin" valueType="num">
                                      <p:cBhvr>
                                        <p:cTn id="17" dur="750" fill="hold"/>
                                        <p:tgtEl>
                                          <p:spTgt spid="8"/>
                                        </p:tgtEl>
                                        <p:attrNameLst>
                                          <p:attrName>ppt_x</p:attrName>
                                        </p:attrNameLst>
                                      </p:cBhvr>
                                      <p:tavLst>
                                        <p:tav tm="0">
                                          <p:val>
                                            <p:strVal val="#ppt_x"/>
                                          </p:val>
                                        </p:tav>
                                        <p:tav tm="100000">
                                          <p:val>
                                            <p:strVal val="#ppt_x"/>
                                          </p:val>
                                        </p:tav>
                                      </p:tavLst>
                                    </p:anim>
                                    <p:anim calcmode="lin" valueType="num">
                                      <p:cBhvr>
                                        <p:cTn id="18" dur="7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3" descr="C:\Users\03UstyanSA\Desktop\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242"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20242" y="155944"/>
            <a:ext cx="9144000" cy="584775"/>
          </a:xfrm>
          <a:prstGeom prst="rect">
            <a:avLst/>
          </a:prstGeom>
        </p:spPr>
        <p:txBody>
          <a:bodyPr wrap="square">
            <a:spAutoFit/>
          </a:bodyPr>
          <a:lstStyle/>
          <a:p>
            <a:pPr algn="ctr"/>
            <a:r>
              <a:rPr lang="ru-RU" sz="3200" b="1" dirty="0">
                <a:solidFill>
                  <a:srgbClr val="FF5050"/>
                </a:solidFill>
                <a:effectLst>
                  <a:outerShdw blurRad="38100" dist="38100" dir="2700000" algn="tl">
                    <a:srgbClr val="000000">
                      <a:alpha val="43137"/>
                    </a:srgbClr>
                  </a:outerShdw>
                </a:effectLst>
              </a:rPr>
              <a:t>КАК  РЕШИТЬ ПРОБЛЕМУ?</a:t>
            </a:r>
          </a:p>
        </p:txBody>
      </p:sp>
      <p:sp>
        <p:nvSpPr>
          <p:cNvPr id="17" name="Заголовок 5">
            <a:extLst>
              <a:ext uri="{FF2B5EF4-FFF2-40B4-BE49-F238E27FC236}">
                <a16:creationId xmlns:a16="http://schemas.microsoft.com/office/drawing/2014/main" id="{02F7A520-DD09-49FA-9A24-E7869258A694}"/>
              </a:ext>
            </a:extLst>
          </p:cNvPr>
          <p:cNvSpPr txBox="1">
            <a:spLocks/>
          </p:cNvSpPr>
          <p:nvPr/>
        </p:nvSpPr>
        <p:spPr>
          <a:xfrm>
            <a:off x="1179219" y="5534283"/>
            <a:ext cx="10579387" cy="606994"/>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800" kern="1200">
                <a:solidFill>
                  <a:schemeClr val="accent1"/>
                </a:solidFill>
                <a:latin typeface="Arial" panose="020B0604020202020204" pitchFamily="34" charset="0"/>
                <a:ea typeface="+mj-ea"/>
                <a:cs typeface="Arial" panose="020B0604020202020204" pitchFamily="34" charset="0"/>
              </a:defRPr>
            </a:lvl1pPr>
          </a:lstStyle>
          <a:p>
            <a:endParaRPr lang="ru-RU" sz="2400" dirty="0">
              <a:solidFill>
                <a:schemeClr val="tx1"/>
              </a:solidFill>
            </a:endParaRPr>
          </a:p>
        </p:txBody>
      </p:sp>
      <p:sp>
        <p:nvSpPr>
          <p:cNvPr id="2" name="Скругленный прямоугольник 1"/>
          <p:cNvSpPr/>
          <p:nvPr/>
        </p:nvSpPr>
        <p:spPr>
          <a:xfrm>
            <a:off x="252000" y="4284000"/>
            <a:ext cx="8568000" cy="648000"/>
          </a:xfrm>
          <a:prstGeom prst="roundRect">
            <a:avLst/>
          </a:prstGeom>
          <a:solidFill>
            <a:schemeClr val="bg1"/>
          </a:solidFill>
          <a:ln>
            <a:solidFill>
              <a:srgbClr val="FF505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2000" b="1" dirty="0">
                <a:solidFill>
                  <a:srgbClr val="17375E"/>
                </a:solidFill>
              </a:rPr>
              <a:t>При наборе ПИН-кода вводимые цифры не должны отображаться (****)</a:t>
            </a:r>
          </a:p>
        </p:txBody>
      </p:sp>
      <p:sp>
        <p:nvSpPr>
          <p:cNvPr id="22" name="Скругленный прямоугольник 21"/>
          <p:cNvSpPr/>
          <p:nvPr/>
        </p:nvSpPr>
        <p:spPr>
          <a:xfrm>
            <a:off x="252000" y="5940000"/>
            <a:ext cx="8568000" cy="648000"/>
          </a:xfrm>
          <a:prstGeom prst="roundRect">
            <a:avLst/>
          </a:prstGeom>
          <a:solidFill>
            <a:schemeClr val="bg1"/>
          </a:solidFill>
          <a:ln>
            <a:solidFill>
              <a:srgbClr val="FF505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2000" b="1" dirty="0">
                <a:solidFill>
                  <a:srgbClr val="17375E"/>
                </a:solidFill>
              </a:rPr>
              <a:t>Подключите мобильный банк и СМС-уведомления</a:t>
            </a:r>
          </a:p>
        </p:txBody>
      </p:sp>
      <p:sp>
        <p:nvSpPr>
          <p:cNvPr id="23" name="Скругленный прямоугольник 22"/>
          <p:cNvSpPr/>
          <p:nvPr/>
        </p:nvSpPr>
        <p:spPr>
          <a:xfrm>
            <a:off x="252000" y="2628000"/>
            <a:ext cx="8568000" cy="648000"/>
          </a:xfrm>
          <a:prstGeom prst="roundRect">
            <a:avLst/>
          </a:prstGeom>
          <a:solidFill>
            <a:schemeClr val="bg1"/>
          </a:solidFill>
          <a:ln>
            <a:solidFill>
              <a:srgbClr val="FF505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2000" b="1" dirty="0">
                <a:solidFill>
                  <a:srgbClr val="17375E"/>
                </a:solidFill>
              </a:rPr>
              <a:t>Никому не сообщайте секретный код из СМС</a:t>
            </a:r>
          </a:p>
        </p:txBody>
      </p:sp>
      <p:sp>
        <p:nvSpPr>
          <p:cNvPr id="24" name="Скругленный прямоугольник 23"/>
          <p:cNvSpPr/>
          <p:nvPr/>
        </p:nvSpPr>
        <p:spPr>
          <a:xfrm>
            <a:off x="252000" y="972000"/>
            <a:ext cx="8568000" cy="648072"/>
          </a:xfrm>
          <a:prstGeom prst="roundRect">
            <a:avLst/>
          </a:prstGeom>
          <a:ln w="9525">
            <a:solidFill>
              <a:srgbClr val="FF505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ru-RU" sz="2000" b="1" dirty="0">
                <a:solidFill>
                  <a:srgbClr val="17375E"/>
                </a:solidFill>
              </a:rPr>
              <a:t>Используйте банковскую карту только в тех местах, которые заслуживают доверия</a:t>
            </a:r>
          </a:p>
        </p:txBody>
      </p:sp>
      <p:sp>
        <p:nvSpPr>
          <p:cNvPr id="25" name="Скругленный прямоугольник 24"/>
          <p:cNvSpPr/>
          <p:nvPr/>
        </p:nvSpPr>
        <p:spPr>
          <a:xfrm>
            <a:off x="252000" y="1800000"/>
            <a:ext cx="8568000" cy="648072"/>
          </a:xfrm>
          <a:prstGeom prst="roundRect">
            <a:avLst/>
          </a:prstGeom>
          <a:solidFill>
            <a:schemeClr val="bg1"/>
          </a:solidFill>
          <a:ln>
            <a:solidFill>
              <a:srgbClr val="FF505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2000" b="1" dirty="0">
                <a:solidFill>
                  <a:srgbClr val="17375E"/>
                </a:solidFill>
              </a:rPr>
              <a:t>Осмотрите банкомат. На нем не должно быть посторонних предметов</a:t>
            </a:r>
          </a:p>
        </p:txBody>
      </p:sp>
      <p:sp>
        <p:nvSpPr>
          <p:cNvPr id="26" name="Скругленный прямоугольник 25"/>
          <p:cNvSpPr/>
          <p:nvPr/>
        </p:nvSpPr>
        <p:spPr>
          <a:xfrm>
            <a:off x="252000" y="3456000"/>
            <a:ext cx="8568000" cy="648000"/>
          </a:xfrm>
          <a:prstGeom prst="roundRect">
            <a:avLst/>
          </a:prstGeom>
          <a:solidFill>
            <a:schemeClr val="bg1"/>
          </a:solidFill>
          <a:ln>
            <a:solidFill>
              <a:srgbClr val="FF505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2000" b="1" dirty="0">
                <a:solidFill>
                  <a:srgbClr val="17375E"/>
                </a:solidFill>
              </a:rPr>
              <a:t>Набирая ПИН-код, прикрывайте клавиатуру рукой</a:t>
            </a:r>
          </a:p>
        </p:txBody>
      </p:sp>
      <p:sp>
        <p:nvSpPr>
          <p:cNvPr id="27" name="Скругленный прямоугольник 26"/>
          <p:cNvSpPr/>
          <p:nvPr/>
        </p:nvSpPr>
        <p:spPr>
          <a:xfrm>
            <a:off x="252000" y="5112000"/>
            <a:ext cx="8568000" cy="648000"/>
          </a:xfrm>
          <a:prstGeom prst="roundRect">
            <a:avLst/>
          </a:prstGeom>
          <a:solidFill>
            <a:schemeClr val="bg1"/>
          </a:solidFill>
          <a:ln>
            <a:solidFill>
              <a:srgbClr val="FF505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2000" b="1" dirty="0">
                <a:solidFill>
                  <a:srgbClr val="17375E"/>
                </a:solidFill>
              </a:rPr>
              <a:t>Не теряйте карту из виду (в магазине, кафе)</a:t>
            </a:r>
          </a:p>
        </p:txBody>
      </p:sp>
      <p:pic>
        <p:nvPicPr>
          <p:cNvPr id="4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7856" y="157805"/>
            <a:ext cx="669440" cy="582914"/>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96336" y="155944"/>
            <a:ext cx="685786" cy="582914"/>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Стрелка вправо 14">
            <a:hlinkClick r:id="" action="ppaction://hlinkshowjump?jump=nextslide"/>
          </p:cNvPr>
          <p:cNvSpPr/>
          <p:nvPr/>
        </p:nvSpPr>
        <p:spPr>
          <a:xfrm>
            <a:off x="8267250" y="6308119"/>
            <a:ext cx="792088" cy="479660"/>
          </a:xfrm>
          <a:prstGeom prst="rightArrow">
            <a:avLst/>
          </a:prstGeom>
          <a:solidFill>
            <a:schemeClr val="tx2">
              <a:lumMod val="60000"/>
              <a:lumOff val="4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8643857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2000" fill="hold"/>
                                        <p:tgtEl>
                                          <p:spTgt spid="18"/>
                                        </p:tgtEl>
                                      </p:cBhvr>
                                      <p:by x="150000" y="150000"/>
                                    </p:animScale>
                                  </p:childTnLst>
                                </p:cTn>
                              </p:par>
                              <p:par>
                                <p:cTn id="7" presetID="53" presetClass="entr" presetSubtype="16" fill="hold" grpId="0" nodeType="withEffect">
                                  <p:stCondLst>
                                    <p:cond delay="250"/>
                                  </p:stCondLst>
                                  <p:childTnLst>
                                    <p:set>
                                      <p:cBhvr>
                                        <p:cTn id="8" dur="1" fill="hold">
                                          <p:stCondLst>
                                            <p:cond delay="0"/>
                                          </p:stCondLst>
                                        </p:cTn>
                                        <p:tgtEl>
                                          <p:spTgt spid="7"/>
                                        </p:tgtEl>
                                        <p:attrNameLst>
                                          <p:attrName>style.visibility</p:attrName>
                                        </p:attrNameLst>
                                      </p:cBhvr>
                                      <p:to>
                                        <p:strVal val="visible"/>
                                      </p:to>
                                    </p:set>
                                    <p:anim calcmode="lin" valueType="num">
                                      <p:cBhvr>
                                        <p:cTn id="9" dur="750" fill="hold"/>
                                        <p:tgtEl>
                                          <p:spTgt spid="7"/>
                                        </p:tgtEl>
                                        <p:attrNameLst>
                                          <p:attrName>ppt_w</p:attrName>
                                        </p:attrNameLst>
                                      </p:cBhvr>
                                      <p:tavLst>
                                        <p:tav tm="0">
                                          <p:val>
                                            <p:fltVal val="0"/>
                                          </p:val>
                                        </p:tav>
                                        <p:tav tm="100000">
                                          <p:val>
                                            <p:strVal val="#ppt_w"/>
                                          </p:val>
                                        </p:tav>
                                      </p:tavLst>
                                    </p:anim>
                                    <p:anim calcmode="lin" valueType="num">
                                      <p:cBhvr>
                                        <p:cTn id="10" dur="750" fill="hold"/>
                                        <p:tgtEl>
                                          <p:spTgt spid="7"/>
                                        </p:tgtEl>
                                        <p:attrNameLst>
                                          <p:attrName>ppt_h</p:attrName>
                                        </p:attrNameLst>
                                      </p:cBhvr>
                                      <p:tavLst>
                                        <p:tav tm="0">
                                          <p:val>
                                            <p:fltVal val="0"/>
                                          </p:val>
                                        </p:tav>
                                        <p:tav tm="100000">
                                          <p:val>
                                            <p:strVal val="#ppt_h"/>
                                          </p:val>
                                        </p:tav>
                                      </p:tavLst>
                                    </p:anim>
                                    <p:animEffect transition="in" filter="fade">
                                      <p:cBhvr>
                                        <p:cTn id="11" dur="750"/>
                                        <p:tgtEl>
                                          <p:spTgt spid="7"/>
                                        </p:tgtEl>
                                      </p:cBhvr>
                                    </p:animEffect>
                                  </p:childTnLst>
                                </p:cTn>
                              </p:par>
                            </p:childTnLst>
                          </p:cTn>
                        </p:par>
                        <p:par>
                          <p:cTn id="12" fill="hold">
                            <p:stCondLst>
                              <p:cond delay="2000"/>
                            </p:stCondLst>
                            <p:childTnLst>
                              <p:par>
                                <p:cTn id="13" presetID="45" presetClass="entr" presetSubtype="0"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1500"/>
                                        <p:tgtEl>
                                          <p:spTgt spid="40"/>
                                        </p:tgtEl>
                                      </p:cBhvr>
                                    </p:animEffect>
                                    <p:anim calcmode="lin" valueType="num">
                                      <p:cBhvr>
                                        <p:cTn id="16" dur="1500" fill="hold"/>
                                        <p:tgtEl>
                                          <p:spTgt spid="40"/>
                                        </p:tgtEl>
                                        <p:attrNameLst>
                                          <p:attrName>ppt_w</p:attrName>
                                        </p:attrNameLst>
                                      </p:cBhvr>
                                      <p:tavLst>
                                        <p:tav tm="0" fmla="#ppt_w*sin(2.5*pi*$)">
                                          <p:val>
                                            <p:fltVal val="0"/>
                                          </p:val>
                                        </p:tav>
                                        <p:tav tm="100000">
                                          <p:val>
                                            <p:fltVal val="1"/>
                                          </p:val>
                                        </p:tav>
                                      </p:tavLst>
                                    </p:anim>
                                    <p:anim calcmode="lin" valueType="num">
                                      <p:cBhvr>
                                        <p:cTn id="17" dur="1500" fill="hold"/>
                                        <p:tgtEl>
                                          <p:spTgt spid="40"/>
                                        </p:tgtEl>
                                        <p:attrNameLst>
                                          <p:attrName>ppt_h</p:attrName>
                                        </p:attrNameLst>
                                      </p:cBhvr>
                                      <p:tavLst>
                                        <p:tav tm="0">
                                          <p:val>
                                            <p:strVal val="#ppt_h"/>
                                          </p:val>
                                        </p:tav>
                                        <p:tav tm="100000">
                                          <p:val>
                                            <p:strVal val="#ppt_h"/>
                                          </p:val>
                                        </p:tav>
                                      </p:tavLst>
                                    </p:anim>
                                  </p:childTnLst>
                                </p:cTn>
                              </p:par>
                              <p:par>
                                <p:cTn id="18" presetID="45" presetClass="entr" presetSubtype="0" fill="hold" nodeType="withEffect">
                                  <p:stCondLst>
                                    <p:cond delay="0"/>
                                  </p:stCondLst>
                                  <p:childTnLst>
                                    <p:set>
                                      <p:cBhvr>
                                        <p:cTn id="19" dur="1" fill="hold">
                                          <p:stCondLst>
                                            <p:cond delay="0"/>
                                          </p:stCondLst>
                                        </p:cTn>
                                        <p:tgtEl>
                                          <p:spTgt spid="55"/>
                                        </p:tgtEl>
                                        <p:attrNameLst>
                                          <p:attrName>style.visibility</p:attrName>
                                        </p:attrNameLst>
                                      </p:cBhvr>
                                      <p:to>
                                        <p:strVal val="visible"/>
                                      </p:to>
                                    </p:set>
                                    <p:animEffect transition="in" filter="fade">
                                      <p:cBhvr>
                                        <p:cTn id="20" dur="1500"/>
                                        <p:tgtEl>
                                          <p:spTgt spid="55"/>
                                        </p:tgtEl>
                                      </p:cBhvr>
                                    </p:animEffect>
                                    <p:anim calcmode="lin" valueType="num">
                                      <p:cBhvr>
                                        <p:cTn id="21" dur="1500" fill="hold"/>
                                        <p:tgtEl>
                                          <p:spTgt spid="55"/>
                                        </p:tgtEl>
                                        <p:attrNameLst>
                                          <p:attrName>ppt_w</p:attrName>
                                        </p:attrNameLst>
                                      </p:cBhvr>
                                      <p:tavLst>
                                        <p:tav tm="0" fmla="#ppt_w*sin(2.5*pi*$)">
                                          <p:val>
                                            <p:fltVal val="0"/>
                                          </p:val>
                                        </p:tav>
                                        <p:tav tm="100000">
                                          <p:val>
                                            <p:fltVal val="1"/>
                                          </p:val>
                                        </p:tav>
                                      </p:tavLst>
                                    </p:anim>
                                    <p:anim calcmode="lin" valueType="num">
                                      <p:cBhvr>
                                        <p:cTn id="22" dur="1500" fill="hold"/>
                                        <p:tgtEl>
                                          <p:spTgt spid="55"/>
                                        </p:tgtEl>
                                        <p:attrNameLst>
                                          <p:attrName>ppt_h</p:attrName>
                                        </p:attrNameLst>
                                      </p:cBhvr>
                                      <p:tavLst>
                                        <p:tav tm="0">
                                          <p:val>
                                            <p:strVal val="#ppt_h"/>
                                          </p:val>
                                        </p:tav>
                                        <p:tav tm="100000">
                                          <p:val>
                                            <p:strVal val="#ppt_h"/>
                                          </p:val>
                                        </p:tav>
                                      </p:tavLst>
                                    </p:anim>
                                  </p:childTnLst>
                                </p:cTn>
                              </p:par>
                              <p:par>
                                <p:cTn id="23" presetID="14" presetClass="entr" presetSubtype="1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randombar(horizontal)">
                                      <p:cBhvr>
                                        <p:cTn id="25" dur="1500"/>
                                        <p:tgtEl>
                                          <p:spTgt spid="24"/>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randombar(horizontal)">
                                      <p:cBhvr>
                                        <p:cTn id="28" dur="1500"/>
                                        <p:tgtEl>
                                          <p:spTgt spid="25"/>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randombar(horizontal)">
                                      <p:cBhvr>
                                        <p:cTn id="31" dur="1500"/>
                                        <p:tgtEl>
                                          <p:spTgt spid="23"/>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randombar(horizontal)">
                                      <p:cBhvr>
                                        <p:cTn id="34" dur="1500"/>
                                        <p:tgtEl>
                                          <p:spTgt spid="26"/>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randombar(horizontal)">
                                      <p:cBhvr>
                                        <p:cTn id="37" dur="1500"/>
                                        <p:tgtEl>
                                          <p:spTgt spid="2"/>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randombar(horizontal)">
                                      <p:cBhvr>
                                        <p:cTn id="40" dur="1500"/>
                                        <p:tgtEl>
                                          <p:spTgt spid="27"/>
                                        </p:tgtEl>
                                      </p:cBhvr>
                                    </p:animEffect>
                                  </p:childTnLst>
                                </p:cTn>
                              </p:par>
                              <p:par>
                                <p:cTn id="41" presetID="14" presetClass="entr" presetSubtype="10"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randombar(horizontal)">
                                      <p:cBhvr>
                                        <p:cTn id="43"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2" grpId="0" animBg="1"/>
      <p:bldP spid="23" grpId="0" animBg="1"/>
      <p:bldP spid="24" grpId="0" animBg="1"/>
      <p:bldP spid="25" grpId="0" animBg="1"/>
      <p:bldP spid="26" grpId="0" animBg="1"/>
      <p:bldP spid="2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descr="C:\Users\03UstyanSA\Desktop\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Скругленный прямоугольник 1"/>
          <p:cNvSpPr/>
          <p:nvPr/>
        </p:nvSpPr>
        <p:spPr>
          <a:xfrm>
            <a:off x="856546" y="1125917"/>
            <a:ext cx="7841838" cy="1158897"/>
          </a:xfrm>
          <a:prstGeom prst="roundRect">
            <a:avLst/>
          </a:prstGeom>
          <a:solidFill>
            <a:schemeClr val="accent5">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Номер слайда 3">
            <a:extLst>
              <a:ext uri="{FF2B5EF4-FFF2-40B4-BE49-F238E27FC236}">
                <a16:creationId xmlns:a16="http://schemas.microsoft.com/office/drawing/2014/main" id="{151538AC-2705-424E-BA3B-4E52A9AA8C9E}"/>
              </a:ext>
            </a:extLst>
          </p:cNvPr>
          <p:cNvSpPr>
            <a:spLocks noGrp="1"/>
          </p:cNvSpPr>
          <p:nvPr>
            <p:ph type="sldNum" sz="quarter" idx="12"/>
          </p:nvPr>
        </p:nvSpPr>
        <p:spPr/>
        <p:txBody>
          <a:bodyPr/>
          <a:lstStyle/>
          <a:p>
            <a:fld id="{10AA99AE-6A35-4C1E-8082-A4A87B5CA521}" type="slidenum">
              <a:rPr lang="ru-RU" smtClean="0"/>
              <a:pPr/>
              <a:t>22</a:t>
            </a:fld>
            <a:endParaRPr lang="ru-RU" dirty="0"/>
          </a:p>
        </p:txBody>
      </p:sp>
      <p:sp>
        <p:nvSpPr>
          <p:cNvPr id="14338" name="AutoShape 2" descr="bezopasnye_pokupki_v_internete-2-V2.png"/>
          <p:cNvSpPr>
            <a:spLocks noChangeAspect="1" noChangeArrowheads="1"/>
          </p:cNvSpPr>
          <p:nvPr/>
        </p:nvSpPr>
        <p:spPr bwMode="auto">
          <a:xfrm>
            <a:off x="116681" y="-144463"/>
            <a:ext cx="2286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
        <p:nvSpPr>
          <p:cNvPr id="14340" name="AutoShape 4" descr="bezopasnye_pokupki_v_internete-2-V2.png"/>
          <p:cNvSpPr>
            <a:spLocks noChangeAspect="1" noChangeArrowheads="1"/>
          </p:cNvSpPr>
          <p:nvPr/>
        </p:nvSpPr>
        <p:spPr bwMode="auto">
          <a:xfrm>
            <a:off x="116681" y="-144463"/>
            <a:ext cx="2286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pic>
        <p:nvPicPr>
          <p:cNvPr id="3" name="Рисунок 2">
            <a:extLst>
              <a:ext uri="{FF2B5EF4-FFF2-40B4-BE49-F238E27FC236}">
                <a16:creationId xmlns:a16="http://schemas.microsoft.com/office/drawing/2014/main" id="{A2004964-A1E4-49A3-99BC-765DF8CCD2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7039" y="1280205"/>
            <a:ext cx="623246" cy="850320"/>
          </a:xfrm>
          <a:prstGeom prst="rect">
            <a:avLst/>
          </a:prstGeom>
          <a:effectLst>
            <a:outerShdw blurRad="50800" dist="38100" dir="5400000" algn="t" rotWithShape="0">
              <a:prstClr val="black">
                <a:alpha val="40000"/>
              </a:prstClr>
            </a:outerShdw>
          </a:effectLst>
        </p:spPr>
      </p:pic>
      <p:sp>
        <p:nvSpPr>
          <p:cNvPr id="15" name="Заголовок 5">
            <a:extLst>
              <a:ext uri="{FF2B5EF4-FFF2-40B4-BE49-F238E27FC236}">
                <a16:creationId xmlns:a16="http://schemas.microsoft.com/office/drawing/2014/main" id="{AF501F37-E42F-4BB1-94C0-BB55028AAD54}"/>
              </a:ext>
            </a:extLst>
          </p:cNvPr>
          <p:cNvSpPr txBox="1">
            <a:spLocks/>
          </p:cNvSpPr>
          <p:nvPr/>
        </p:nvSpPr>
        <p:spPr>
          <a:xfrm>
            <a:off x="2267743" y="1348035"/>
            <a:ext cx="6728351" cy="71466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800" kern="1200">
                <a:solidFill>
                  <a:schemeClr val="accent1"/>
                </a:solidFill>
                <a:latin typeface="Arial" panose="020B0604020202020204" pitchFamily="34" charset="0"/>
                <a:ea typeface="+mj-ea"/>
                <a:cs typeface="Arial" panose="020B0604020202020204" pitchFamily="34" charset="0"/>
              </a:defRPr>
            </a:lvl1pPr>
          </a:lstStyle>
          <a:p>
            <a:pPr algn="ctr"/>
            <a:r>
              <a:rPr lang="ru-RU" dirty="0">
                <a:solidFill>
                  <a:schemeClr val="tx1"/>
                </a:solidFill>
              </a:rPr>
              <a:t>Читайте статьи и новости</a:t>
            </a:r>
            <a:r>
              <a:rPr lang="en-US" dirty="0">
                <a:solidFill>
                  <a:schemeClr val="tx1"/>
                </a:solidFill>
              </a:rPr>
              <a:t>: </a:t>
            </a:r>
            <a:r>
              <a:rPr lang="en-US" b="1" u="sng" dirty="0">
                <a:solidFill>
                  <a:schemeClr val="tx1"/>
                </a:solidFill>
              </a:rPr>
              <a:t>www.fincult.info</a:t>
            </a:r>
            <a:endParaRPr lang="ru-RU" b="1" u="sng" dirty="0">
              <a:solidFill>
                <a:schemeClr val="tx1"/>
              </a:solidFill>
            </a:endParaRPr>
          </a:p>
        </p:txBody>
      </p:sp>
      <p:sp>
        <p:nvSpPr>
          <p:cNvPr id="18" name="Скругленный прямоугольник 17"/>
          <p:cNvSpPr/>
          <p:nvPr/>
        </p:nvSpPr>
        <p:spPr>
          <a:xfrm>
            <a:off x="921881" y="2501119"/>
            <a:ext cx="7841838" cy="1158897"/>
          </a:xfrm>
          <a:prstGeom prst="roundRect">
            <a:avLst/>
          </a:prstGeom>
          <a:solidFill>
            <a:schemeClr val="accent5">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Скругленный прямоугольник 18"/>
          <p:cNvSpPr/>
          <p:nvPr/>
        </p:nvSpPr>
        <p:spPr>
          <a:xfrm>
            <a:off x="921881" y="5301208"/>
            <a:ext cx="7841838" cy="1158897"/>
          </a:xfrm>
          <a:prstGeom prst="roundRect">
            <a:avLst/>
          </a:prstGeom>
          <a:solidFill>
            <a:schemeClr val="accent5">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Скругленный прямоугольник 19"/>
          <p:cNvSpPr/>
          <p:nvPr/>
        </p:nvSpPr>
        <p:spPr>
          <a:xfrm>
            <a:off x="947455" y="3899898"/>
            <a:ext cx="7841838" cy="1158897"/>
          </a:xfrm>
          <a:prstGeom prst="roundRect">
            <a:avLst/>
          </a:prstGeom>
          <a:solidFill>
            <a:schemeClr val="accent5">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Заголовок 5">
            <a:extLst>
              <a:ext uri="{FF2B5EF4-FFF2-40B4-BE49-F238E27FC236}">
                <a16:creationId xmlns:a16="http://schemas.microsoft.com/office/drawing/2014/main" id="{297456AA-D9F5-4F22-AB57-58100619641E}"/>
              </a:ext>
            </a:extLst>
          </p:cNvPr>
          <p:cNvSpPr txBox="1">
            <a:spLocks/>
          </p:cNvSpPr>
          <p:nvPr/>
        </p:nvSpPr>
        <p:spPr>
          <a:xfrm>
            <a:off x="2565454" y="4294526"/>
            <a:ext cx="6132930" cy="430618"/>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800" kern="1200">
                <a:solidFill>
                  <a:schemeClr val="accent1"/>
                </a:solidFill>
                <a:latin typeface="Arial" panose="020B0604020202020204" pitchFamily="34" charset="0"/>
                <a:ea typeface="+mj-ea"/>
                <a:cs typeface="Arial" panose="020B0604020202020204" pitchFamily="34" charset="0"/>
              </a:defRPr>
            </a:lvl1pPr>
          </a:lstStyle>
          <a:p>
            <a:r>
              <a:rPr lang="ru-RU" dirty="0">
                <a:solidFill>
                  <a:schemeClr val="tx1"/>
                </a:solidFill>
              </a:rPr>
              <a:t>Звоните бесплатно</a:t>
            </a:r>
            <a:r>
              <a:rPr lang="en-US" dirty="0">
                <a:solidFill>
                  <a:schemeClr val="tx1"/>
                </a:solidFill>
              </a:rPr>
              <a:t>: </a:t>
            </a:r>
            <a:r>
              <a:rPr lang="ru-RU" b="1" dirty="0">
                <a:solidFill>
                  <a:schemeClr val="tx1"/>
                </a:solidFill>
              </a:rPr>
              <a:t>8-800-300-3000</a:t>
            </a:r>
          </a:p>
        </p:txBody>
      </p:sp>
      <p:pic>
        <p:nvPicPr>
          <p:cNvPr id="11" name="Рисунок 10">
            <a:extLst>
              <a:ext uri="{FF2B5EF4-FFF2-40B4-BE49-F238E27FC236}">
                <a16:creationId xmlns:a16="http://schemas.microsoft.com/office/drawing/2014/main" id="{60D04D83-5F83-48FC-89F5-A8FE5E4CC9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37039" y="4072407"/>
            <a:ext cx="634827" cy="813880"/>
          </a:xfrm>
          <a:prstGeom prst="rect">
            <a:avLst/>
          </a:prstGeom>
          <a:effectLst>
            <a:outerShdw blurRad="50800" dist="38100" dir="5400000" algn="t" rotWithShape="0">
              <a:prstClr val="black">
                <a:alpha val="40000"/>
              </a:prstClr>
            </a:outerShdw>
          </a:effectLst>
        </p:spPr>
      </p:pic>
      <p:sp>
        <p:nvSpPr>
          <p:cNvPr id="16" name="Заголовок 5">
            <a:extLst>
              <a:ext uri="{FF2B5EF4-FFF2-40B4-BE49-F238E27FC236}">
                <a16:creationId xmlns:a16="http://schemas.microsoft.com/office/drawing/2014/main" id="{B7E8C6BE-C63F-4C4E-B4E8-E7DE13E7C205}"/>
              </a:ext>
            </a:extLst>
          </p:cNvPr>
          <p:cNvSpPr txBox="1">
            <a:spLocks/>
          </p:cNvSpPr>
          <p:nvPr/>
        </p:nvSpPr>
        <p:spPr>
          <a:xfrm>
            <a:off x="3774487" y="2723238"/>
            <a:ext cx="4208071" cy="71466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800" kern="1200">
                <a:solidFill>
                  <a:schemeClr val="accent1"/>
                </a:solidFill>
                <a:latin typeface="Arial" panose="020B0604020202020204" pitchFamily="34" charset="0"/>
                <a:ea typeface="+mj-ea"/>
                <a:cs typeface="Arial" panose="020B0604020202020204" pitchFamily="34" charset="0"/>
              </a:defRPr>
            </a:lvl1pPr>
          </a:lstStyle>
          <a:p>
            <a:r>
              <a:rPr lang="ru-RU" dirty="0">
                <a:solidFill>
                  <a:schemeClr val="tx1"/>
                </a:solidFill>
              </a:rPr>
              <a:t>Задавайте вопросы</a:t>
            </a:r>
            <a:r>
              <a:rPr lang="en-US" dirty="0">
                <a:solidFill>
                  <a:schemeClr val="tx1"/>
                </a:solidFill>
              </a:rPr>
              <a:t>: </a:t>
            </a:r>
            <a:r>
              <a:rPr lang="en-US" b="1" u="sng" dirty="0">
                <a:solidFill>
                  <a:schemeClr val="tx1"/>
                </a:solidFill>
              </a:rPr>
              <a:t>www.cbr.ru/Reception/</a:t>
            </a:r>
            <a:endParaRPr lang="ru-RU" b="1" u="sng" dirty="0">
              <a:solidFill>
                <a:schemeClr val="tx1"/>
              </a:solidFill>
            </a:endParaRPr>
          </a:p>
        </p:txBody>
      </p:sp>
      <p:pic>
        <p:nvPicPr>
          <p:cNvPr id="7" name="Рисунок 6">
            <a:extLst>
              <a:ext uri="{FF2B5EF4-FFF2-40B4-BE49-F238E27FC236}">
                <a16:creationId xmlns:a16="http://schemas.microsoft.com/office/drawing/2014/main" id="{938B9AEE-5BD4-4267-B6FD-BB89FCBA1E4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36074" y="2745305"/>
            <a:ext cx="665222" cy="790703"/>
          </a:xfrm>
          <a:prstGeom prst="rect">
            <a:avLst/>
          </a:prstGeom>
          <a:effectLst>
            <a:outerShdw blurRad="50800" dist="38100" dir="5400000" algn="t" rotWithShape="0">
              <a:prstClr val="black">
                <a:alpha val="40000"/>
              </a:prstClr>
            </a:outerShdw>
          </a:effectLst>
        </p:spPr>
      </p:pic>
      <p:sp>
        <p:nvSpPr>
          <p:cNvPr id="21" name="Прямоугольник 20"/>
          <p:cNvSpPr/>
          <p:nvPr/>
        </p:nvSpPr>
        <p:spPr>
          <a:xfrm>
            <a:off x="0" y="179229"/>
            <a:ext cx="9144000" cy="584775"/>
          </a:xfrm>
          <a:prstGeom prst="rect">
            <a:avLst/>
          </a:prstGeom>
        </p:spPr>
        <p:txBody>
          <a:bodyPr wrap="square">
            <a:spAutoFit/>
          </a:bodyPr>
          <a:lstStyle/>
          <a:p>
            <a:pPr algn="ctr"/>
            <a:r>
              <a:rPr lang="ru-RU" sz="3200" b="1" dirty="0">
                <a:solidFill>
                  <a:srgbClr val="FF5050"/>
                </a:solidFill>
                <a:effectLst>
                  <a:outerShdw blurRad="38100" dist="38100" dir="2700000" algn="tl">
                    <a:srgbClr val="000000">
                      <a:alpha val="43137"/>
                    </a:srgbClr>
                  </a:outerShdw>
                </a:effectLst>
              </a:rPr>
              <a:t>УЗНАЙТЕ БОЛЬШЕ О ФИНАНСАХ</a:t>
            </a:r>
          </a:p>
        </p:txBody>
      </p:sp>
      <p:pic>
        <p:nvPicPr>
          <p:cNvPr id="409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9789" y="5454257"/>
            <a:ext cx="2503014" cy="852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71338" y="5370021"/>
            <a:ext cx="2960206" cy="1021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53335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2000" fill="hold"/>
                                        <p:tgtEl>
                                          <p:spTgt spid="13"/>
                                        </p:tgtEl>
                                      </p:cBhvr>
                                      <p:by x="150000" y="150000"/>
                                    </p:animScale>
                                  </p:childTnLst>
                                </p:cTn>
                              </p:par>
                              <p:par>
                                <p:cTn id="7" presetID="53" presetClass="entr" presetSubtype="16" fill="hold" grpId="0" nodeType="withEffect">
                                  <p:stCondLst>
                                    <p:cond delay="250"/>
                                  </p:stCondLst>
                                  <p:childTnLst>
                                    <p:set>
                                      <p:cBhvr>
                                        <p:cTn id="8" dur="1" fill="hold">
                                          <p:stCondLst>
                                            <p:cond delay="0"/>
                                          </p:stCondLst>
                                        </p:cTn>
                                        <p:tgtEl>
                                          <p:spTgt spid="21"/>
                                        </p:tgtEl>
                                        <p:attrNameLst>
                                          <p:attrName>style.visibility</p:attrName>
                                        </p:attrNameLst>
                                      </p:cBhvr>
                                      <p:to>
                                        <p:strVal val="visible"/>
                                      </p:to>
                                    </p:set>
                                    <p:anim calcmode="lin" valueType="num">
                                      <p:cBhvr>
                                        <p:cTn id="9" dur="750" fill="hold"/>
                                        <p:tgtEl>
                                          <p:spTgt spid="21"/>
                                        </p:tgtEl>
                                        <p:attrNameLst>
                                          <p:attrName>ppt_w</p:attrName>
                                        </p:attrNameLst>
                                      </p:cBhvr>
                                      <p:tavLst>
                                        <p:tav tm="0">
                                          <p:val>
                                            <p:fltVal val="0"/>
                                          </p:val>
                                        </p:tav>
                                        <p:tav tm="100000">
                                          <p:val>
                                            <p:strVal val="#ppt_w"/>
                                          </p:val>
                                        </p:tav>
                                      </p:tavLst>
                                    </p:anim>
                                    <p:anim calcmode="lin" valueType="num">
                                      <p:cBhvr>
                                        <p:cTn id="10" dur="750" fill="hold"/>
                                        <p:tgtEl>
                                          <p:spTgt spid="21"/>
                                        </p:tgtEl>
                                        <p:attrNameLst>
                                          <p:attrName>ppt_h</p:attrName>
                                        </p:attrNameLst>
                                      </p:cBhvr>
                                      <p:tavLst>
                                        <p:tav tm="0">
                                          <p:val>
                                            <p:fltVal val="0"/>
                                          </p:val>
                                        </p:tav>
                                        <p:tav tm="100000">
                                          <p:val>
                                            <p:strVal val="#ppt_h"/>
                                          </p:val>
                                        </p:tav>
                                      </p:tavLst>
                                    </p:anim>
                                    <p:animEffect transition="in" filter="fade">
                                      <p:cBhvr>
                                        <p:cTn id="11" dur="750"/>
                                        <p:tgtEl>
                                          <p:spTgt spid="21"/>
                                        </p:tgtEl>
                                      </p:cBhvr>
                                    </p:animEffect>
                                  </p:childTnLst>
                                </p:cTn>
                              </p:par>
                            </p:childTnLst>
                          </p:cTn>
                        </p:par>
                        <p:par>
                          <p:cTn id="12" fill="hold">
                            <p:stCondLst>
                              <p:cond delay="2000"/>
                            </p:stCondLst>
                            <p:childTnLst>
                              <p:par>
                                <p:cTn id="13" presetID="19" presetClass="emph" presetSubtype="0" fill="hold" grpId="0" nodeType="afterEffect">
                                  <p:stCondLst>
                                    <p:cond delay="0"/>
                                  </p:stCondLst>
                                  <p:childTnLst>
                                    <p:animClr clrSpc="rgb" dir="cw">
                                      <p:cBhvr override="childStyle">
                                        <p:cTn id="14" dur="750" fill="hold"/>
                                        <p:tgtEl>
                                          <p:spTgt spid="2"/>
                                        </p:tgtEl>
                                        <p:attrNameLst>
                                          <p:attrName>style.color</p:attrName>
                                        </p:attrNameLst>
                                      </p:cBhvr>
                                      <p:to>
                                        <a:schemeClr val="accent2"/>
                                      </p:to>
                                    </p:animClr>
                                    <p:animClr clrSpc="rgb" dir="cw">
                                      <p:cBhvr>
                                        <p:cTn id="15" dur="750" fill="hold"/>
                                        <p:tgtEl>
                                          <p:spTgt spid="2"/>
                                        </p:tgtEl>
                                        <p:attrNameLst>
                                          <p:attrName>fillcolor</p:attrName>
                                        </p:attrNameLst>
                                      </p:cBhvr>
                                      <p:to>
                                        <a:schemeClr val="accent2"/>
                                      </p:to>
                                    </p:animClr>
                                    <p:set>
                                      <p:cBhvr>
                                        <p:cTn id="16" dur="750" fill="hold"/>
                                        <p:tgtEl>
                                          <p:spTgt spid="2"/>
                                        </p:tgtEl>
                                        <p:attrNameLst>
                                          <p:attrName>fill.type</p:attrName>
                                        </p:attrNameLst>
                                      </p:cBhvr>
                                      <p:to>
                                        <p:strVal val="solid"/>
                                      </p:to>
                                    </p:set>
                                    <p:set>
                                      <p:cBhvr>
                                        <p:cTn id="17" dur="750" fill="hold"/>
                                        <p:tgtEl>
                                          <p:spTgt spid="2"/>
                                        </p:tgtEl>
                                        <p:attrNameLst>
                                          <p:attrName>fill.on</p:attrName>
                                        </p:attrNameLst>
                                      </p:cBhvr>
                                      <p:to>
                                        <p:strVal val="true"/>
                                      </p:to>
                                    </p:set>
                                  </p:childTnLst>
                                </p:cTn>
                              </p:par>
                            </p:childTnLst>
                          </p:cTn>
                        </p:par>
                        <p:par>
                          <p:cTn id="18" fill="hold">
                            <p:stCondLst>
                              <p:cond delay="2750"/>
                            </p:stCondLst>
                            <p:childTnLst>
                              <p:par>
                                <p:cTn id="19" presetID="19" presetClass="emph" presetSubtype="0" fill="hold" grpId="0" nodeType="afterEffect">
                                  <p:stCondLst>
                                    <p:cond delay="0"/>
                                  </p:stCondLst>
                                  <p:childTnLst>
                                    <p:animClr clrSpc="rgb" dir="cw">
                                      <p:cBhvr override="childStyle">
                                        <p:cTn id="20" dur="750" fill="hold"/>
                                        <p:tgtEl>
                                          <p:spTgt spid="18"/>
                                        </p:tgtEl>
                                        <p:attrNameLst>
                                          <p:attrName>style.color</p:attrName>
                                        </p:attrNameLst>
                                      </p:cBhvr>
                                      <p:to>
                                        <a:schemeClr val="accent2"/>
                                      </p:to>
                                    </p:animClr>
                                    <p:animClr clrSpc="rgb" dir="cw">
                                      <p:cBhvr>
                                        <p:cTn id="21" dur="750" fill="hold"/>
                                        <p:tgtEl>
                                          <p:spTgt spid="18"/>
                                        </p:tgtEl>
                                        <p:attrNameLst>
                                          <p:attrName>fillcolor</p:attrName>
                                        </p:attrNameLst>
                                      </p:cBhvr>
                                      <p:to>
                                        <a:schemeClr val="accent2"/>
                                      </p:to>
                                    </p:animClr>
                                    <p:set>
                                      <p:cBhvr>
                                        <p:cTn id="22" dur="750" fill="hold"/>
                                        <p:tgtEl>
                                          <p:spTgt spid="18"/>
                                        </p:tgtEl>
                                        <p:attrNameLst>
                                          <p:attrName>fill.type</p:attrName>
                                        </p:attrNameLst>
                                      </p:cBhvr>
                                      <p:to>
                                        <p:strVal val="solid"/>
                                      </p:to>
                                    </p:set>
                                    <p:set>
                                      <p:cBhvr>
                                        <p:cTn id="23" dur="750" fill="hold"/>
                                        <p:tgtEl>
                                          <p:spTgt spid="18"/>
                                        </p:tgtEl>
                                        <p:attrNameLst>
                                          <p:attrName>fill.on</p:attrName>
                                        </p:attrNameLst>
                                      </p:cBhvr>
                                      <p:to>
                                        <p:strVal val="true"/>
                                      </p:to>
                                    </p:set>
                                  </p:childTnLst>
                                </p:cTn>
                              </p:par>
                            </p:childTnLst>
                          </p:cTn>
                        </p:par>
                        <p:par>
                          <p:cTn id="24" fill="hold">
                            <p:stCondLst>
                              <p:cond delay="3500"/>
                            </p:stCondLst>
                            <p:childTnLst>
                              <p:par>
                                <p:cTn id="25" presetID="19" presetClass="emph" presetSubtype="0" fill="hold" grpId="0" nodeType="afterEffect">
                                  <p:stCondLst>
                                    <p:cond delay="0"/>
                                  </p:stCondLst>
                                  <p:childTnLst>
                                    <p:animClr clrSpc="rgb" dir="cw">
                                      <p:cBhvr override="childStyle">
                                        <p:cTn id="26" dur="750" fill="hold"/>
                                        <p:tgtEl>
                                          <p:spTgt spid="20"/>
                                        </p:tgtEl>
                                        <p:attrNameLst>
                                          <p:attrName>style.color</p:attrName>
                                        </p:attrNameLst>
                                      </p:cBhvr>
                                      <p:to>
                                        <a:schemeClr val="accent2"/>
                                      </p:to>
                                    </p:animClr>
                                    <p:animClr clrSpc="rgb" dir="cw">
                                      <p:cBhvr>
                                        <p:cTn id="27" dur="750" fill="hold"/>
                                        <p:tgtEl>
                                          <p:spTgt spid="20"/>
                                        </p:tgtEl>
                                        <p:attrNameLst>
                                          <p:attrName>fillcolor</p:attrName>
                                        </p:attrNameLst>
                                      </p:cBhvr>
                                      <p:to>
                                        <a:schemeClr val="accent2"/>
                                      </p:to>
                                    </p:animClr>
                                    <p:set>
                                      <p:cBhvr>
                                        <p:cTn id="28" dur="750" fill="hold"/>
                                        <p:tgtEl>
                                          <p:spTgt spid="20"/>
                                        </p:tgtEl>
                                        <p:attrNameLst>
                                          <p:attrName>fill.type</p:attrName>
                                        </p:attrNameLst>
                                      </p:cBhvr>
                                      <p:to>
                                        <p:strVal val="solid"/>
                                      </p:to>
                                    </p:set>
                                    <p:set>
                                      <p:cBhvr>
                                        <p:cTn id="29" dur="750" fill="hold"/>
                                        <p:tgtEl>
                                          <p:spTgt spid="20"/>
                                        </p:tgtEl>
                                        <p:attrNameLst>
                                          <p:attrName>fill.on</p:attrName>
                                        </p:attrNameLst>
                                      </p:cBhvr>
                                      <p:to>
                                        <p:strVal val="true"/>
                                      </p:to>
                                    </p:set>
                                  </p:childTnLst>
                                </p:cTn>
                              </p:par>
                            </p:childTnLst>
                          </p:cTn>
                        </p:par>
                        <p:par>
                          <p:cTn id="30" fill="hold">
                            <p:stCondLst>
                              <p:cond delay="4250"/>
                            </p:stCondLst>
                            <p:childTnLst>
                              <p:par>
                                <p:cTn id="31" presetID="19" presetClass="emph" presetSubtype="0" fill="hold" grpId="0" nodeType="afterEffect">
                                  <p:stCondLst>
                                    <p:cond delay="0"/>
                                  </p:stCondLst>
                                  <p:childTnLst>
                                    <p:animClr clrSpc="rgb" dir="cw">
                                      <p:cBhvr override="childStyle">
                                        <p:cTn id="32" dur="750" fill="hold"/>
                                        <p:tgtEl>
                                          <p:spTgt spid="19"/>
                                        </p:tgtEl>
                                        <p:attrNameLst>
                                          <p:attrName>style.color</p:attrName>
                                        </p:attrNameLst>
                                      </p:cBhvr>
                                      <p:to>
                                        <a:schemeClr val="accent2"/>
                                      </p:to>
                                    </p:animClr>
                                    <p:animClr clrSpc="rgb" dir="cw">
                                      <p:cBhvr>
                                        <p:cTn id="33" dur="750" fill="hold"/>
                                        <p:tgtEl>
                                          <p:spTgt spid="19"/>
                                        </p:tgtEl>
                                        <p:attrNameLst>
                                          <p:attrName>fillcolor</p:attrName>
                                        </p:attrNameLst>
                                      </p:cBhvr>
                                      <p:to>
                                        <a:schemeClr val="accent2"/>
                                      </p:to>
                                    </p:animClr>
                                    <p:set>
                                      <p:cBhvr>
                                        <p:cTn id="34" dur="750" fill="hold"/>
                                        <p:tgtEl>
                                          <p:spTgt spid="19"/>
                                        </p:tgtEl>
                                        <p:attrNameLst>
                                          <p:attrName>fill.type</p:attrName>
                                        </p:attrNameLst>
                                      </p:cBhvr>
                                      <p:to>
                                        <p:strVal val="solid"/>
                                      </p:to>
                                    </p:set>
                                    <p:set>
                                      <p:cBhvr>
                                        <p:cTn id="35" dur="750" fill="hold"/>
                                        <p:tgtEl>
                                          <p:spTgt spid="1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19" grpId="0" animBg="1"/>
      <p:bldP spid="20" grpId="0" animBg="1"/>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C:\Users\03UstyanSA\Desktop\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2"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Заголовок 2"/>
          <p:cNvSpPr>
            <a:spLocks noGrp="1"/>
          </p:cNvSpPr>
          <p:nvPr>
            <p:ph type="ctrTitle"/>
          </p:nvPr>
        </p:nvSpPr>
        <p:spPr>
          <a:xfrm>
            <a:off x="899592" y="2969389"/>
            <a:ext cx="8136904" cy="1470025"/>
          </a:xfrm>
        </p:spPr>
        <p:txBody>
          <a:bodyPr>
            <a:noAutofit/>
          </a:bodyPr>
          <a:lstStyle/>
          <a:p>
            <a:pPr algn="l"/>
            <a:r>
              <a:rPr lang="ru-RU" sz="1800" b="1" dirty="0"/>
              <a:t/>
            </a:r>
            <a:br>
              <a:rPr lang="ru-RU" sz="1800" b="1" dirty="0"/>
            </a:br>
            <a:r>
              <a:rPr lang="ru-RU" sz="1800" b="1" dirty="0"/>
              <a:t/>
            </a:r>
            <a:br>
              <a:rPr lang="ru-RU" sz="1800" b="1" dirty="0"/>
            </a:br>
            <a:r>
              <a:rPr lang="ru-RU" sz="1800" b="1" dirty="0"/>
              <a:t>ФОРМА ПРОВЕДЕНИЯ: лекция с элементами симуляции.</a:t>
            </a:r>
            <a:br>
              <a:rPr lang="ru-RU" sz="1800" b="1" dirty="0"/>
            </a:br>
            <a:r>
              <a:rPr lang="ru-RU" sz="1800" b="1" dirty="0"/>
              <a:t>МЕТОДЫ И ПРИЕМЫ: введение базовых понятий и анализ конкретных кейсов/ситуаций.</a:t>
            </a:r>
            <a:br>
              <a:rPr lang="ru-RU" sz="1800" b="1" dirty="0"/>
            </a:br>
            <a:r>
              <a:rPr lang="ru-RU" sz="1800" b="1" dirty="0"/>
              <a:t>ПРОДОЛЖИТЕЛЬНОСТЬ: 45 минут.</a:t>
            </a:r>
            <a:br>
              <a:rPr lang="ru-RU" sz="1800" b="1" dirty="0"/>
            </a:br>
            <a:r>
              <a:rPr lang="ru-RU" sz="1800" b="1" dirty="0"/>
              <a:t>КОЛИЧЕСТВО УЧАСТНИКОВ: </a:t>
            </a:r>
            <a:r>
              <a:rPr lang="ru-RU" sz="1800" b="1" dirty="0" smtClean="0"/>
              <a:t>не ограничено</a:t>
            </a:r>
            <a:r>
              <a:rPr lang="ru-RU" sz="1800" b="1" dirty="0"/>
              <a:t>.</a:t>
            </a:r>
            <a:br>
              <a:rPr lang="ru-RU" sz="1800" b="1" dirty="0"/>
            </a:br>
            <a:r>
              <a:rPr lang="ru-RU" sz="1800" b="1" dirty="0"/>
              <a:t>ВОЗРАСТ УЧАСТНИКОВ: 14+.</a:t>
            </a:r>
            <a:br>
              <a:rPr lang="ru-RU" sz="1800" b="1" dirty="0"/>
            </a:br>
            <a:r>
              <a:rPr lang="ru-RU" sz="1800" b="1" dirty="0"/>
              <a:t>ОБОРУДОВАНИЕ: КОМПЬЮТЕР, ИНТЕРАКТИВНАЯ ДОСКА/ПРОЕКТОР.</a:t>
            </a:r>
            <a:br>
              <a:rPr lang="ru-RU" sz="1800" b="1" dirty="0"/>
            </a:br>
            <a:r>
              <a:rPr lang="ru-RU" sz="1800" b="1" dirty="0"/>
              <a:t/>
            </a:r>
            <a:br>
              <a:rPr lang="ru-RU" sz="1800" b="1" dirty="0"/>
            </a:br>
            <a:r>
              <a:rPr lang="ru-RU" sz="1800" b="1" dirty="0"/>
              <a:t/>
            </a:r>
            <a:br>
              <a:rPr lang="ru-RU" sz="1800" b="1" dirty="0"/>
            </a:br>
            <a:r>
              <a:rPr lang="ru-RU" sz="1800" b="1" dirty="0"/>
              <a:t>НАВИГАЦИЯ:</a:t>
            </a:r>
            <a:br>
              <a:rPr lang="ru-RU" sz="1800" b="1" dirty="0"/>
            </a:br>
            <a:r>
              <a:rPr lang="ru-RU" sz="1800" b="1" dirty="0"/>
              <a:t/>
            </a:r>
            <a:br>
              <a:rPr lang="ru-RU" sz="1800" b="1" dirty="0"/>
            </a:br>
            <a:r>
              <a:rPr lang="ru-RU" sz="1800" b="1" dirty="0"/>
              <a:t>                        активизация картинки с очередностью нажатия</a:t>
            </a:r>
            <a:br>
              <a:rPr lang="ru-RU" sz="1800" b="1" dirty="0"/>
            </a:br>
            <a:r>
              <a:rPr lang="ru-RU" sz="1800" b="1" dirty="0"/>
              <a:t/>
            </a:r>
            <a:br>
              <a:rPr lang="ru-RU" sz="1800" b="1" dirty="0"/>
            </a:br>
            <a:r>
              <a:rPr lang="ru-RU" sz="1800" b="1" dirty="0"/>
              <a:t>                        переход на следующую страницу презентации</a:t>
            </a:r>
            <a:br>
              <a:rPr lang="ru-RU" sz="1800" b="1" dirty="0"/>
            </a:br>
            <a:r>
              <a:rPr lang="ru-RU" sz="1800" b="1" dirty="0"/>
              <a:t/>
            </a:r>
            <a:br>
              <a:rPr lang="ru-RU" sz="1800" b="1" dirty="0"/>
            </a:br>
            <a:r>
              <a:rPr lang="ru-RU" sz="1800" b="1" dirty="0"/>
              <a:t/>
            </a:r>
            <a:br>
              <a:rPr lang="ru-RU" sz="1800" b="1" dirty="0"/>
            </a:br>
            <a:r>
              <a:rPr lang="ru-RU" sz="1800" b="1" dirty="0"/>
              <a:t/>
            </a:r>
            <a:br>
              <a:rPr lang="ru-RU" sz="1800" b="1" dirty="0"/>
            </a:br>
            <a:r>
              <a:rPr lang="ru-RU" sz="1800" b="1" dirty="0"/>
              <a:t/>
            </a:r>
            <a:br>
              <a:rPr lang="ru-RU" sz="1800" b="1" dirty="0"/>
            </a:br>
            <a:endParaRPr lang="ru-RU" sz="1800" b="1" dirty="0"/>
          </a:p>
        </p:txBody>
      </p:sp>
      <p:sp>
        <p:nvSpPr>
          <p:cNvPr id="4" name="Овал 3"/>
          <p:cNvSpPr/>
          <p:nvPr/>
        </p:nvSpPr>
        <p:spPr>
          <a:xfrm>
            <a:off x="1206471" y="4223899"/>
            <a:ext cx="466695" cy="431027"/>
          </a:xfrm>
          <a:prstGeom prst="ellipse">
            <a:avLst/>
          </a:prstGeom>
          <a:solidFill>
            <a:schemeClr val="tx2">
              <a:lumMod val="60000"/>
              <a:lumOff val="4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dirty="0">
              <a:solidFill>
                <a:schemeClr val="bg1"/>
              </a:solidFill>
            </a:endParaRPr>
          </a:p>
        </p:txBody>
      </p:sp>
      <p:sp>
        <p:nvSpPr>
          <p:cNvPr id="5" name="Стрелка вправо 4"/>
          <p:cNvSpPr/>
          <p:nvPr/>
        </p:nvSpPr>
        <p:spPr>
          <a:xfrm>
            <a:off x="1063654" y="4989813"/>
            <a:ext cx="792088" cy="479660"/>
          </a:xfrm>
          <a:prstGeom prst="rightArrow">
            <a:avLst/>
          </a:prstGeom>
          <a:solidFill>
            <a:schemeClr val="tx2">
              <a:lumMod val="60000"/>
              <a:lumOff val="4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3492208" y="525858"/>
            <a:ext cx="2182008" cy="584775"/>
          </a:xfrm>
          <a:prstGeom prst="rect">
            <a:avLst/>
          </a:prstGeom>
        </p:spPr>
        <p:txBody>
          <a:bodyPr wrap="none">
            <a:spAutoFit/>
          </a:bodyPr>
          <a:lstStyle/>
          <a:p>
            <a:pPr algn="ctr"/>
            <a:r>
              <a:rPr lang="ru-RU" sz="3200" b="1" dirty="0">
                <a:ln w="1905"/>
                <a:solidFill>
                  <a:srgbClr val="FF5050"/>
                </a:solidFill>
                <a:effectLst>
                  <a:innerShdw blurRad="69850" dist="43180" dir="5400000">
                    <a:srgbClr val="000000">
                      <a:alpha val="65000"/>
                    </a:srgbClr>
                  </a:innerShdw>
                </a:effectLst>
              </a:rPr>
              <a:t>ОПИСАНИЕ</a:t>
            </a:r>
          </a:p>
        </p:txBody>
      </p:sp>
    </p:spTree>
    <p:extLst>
      <p:ext uri="{BB962C8B-B14F-4D97-AF65-F5344CB8AC3E}">
        <p14:creationId xmlns:p14="http://schemas.microsoft.com/office/powerpoint/2010/main" val="230995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2000" fill="hold"/>
                                        <p:tgtEl>
                                          <p:spTgt spid="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03UstyanSA\Desktop\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580" y="-20228"/>
            <a:ext cx="9244580" cy="6858000"/>
          </a:xfrm>
          <a:prstGeom prst="rect">
            <a:avLst/>
          </a:prstGeom>
          <a:noFill/>
          <a:extLst>
            <a:ext uri="{909E8E84-426E-40DD-AFC4-6F175D3DCCD1}">
              <a14:hiddenFill xmlns:a14="http://schemas.microsoft.com/office/drawing/2010/main">
                <a:solidFill>
                  <a:srgbClr val="FFFFFF"/>
                </a:solidFill>
              </a14:hiddenFill>
            </a:ext>
          </a:extLst>
        </p:spPr>
      </p:pic>
      <p:sp>
        <p:nvSpPr>
          <p:cNvPr id="11" name="Прямоугольник 10"/>
          <p:cNvSpPr/>
          <p:nvPr/>
        </p:nvSpPr>
        <p:spPr>
          <a:xfrm>
            <a:off x="576913" y="1663535"/>
            <a:ext cx="4051586" cy="1588127"/>
          </a:xfrm>
          <a:prstGeom prst="rect">
            <a:avLst/>
          </a:prstGeom>
        </p:spPr>
        <p:txBody>
          <a:bodyPr wrap="square">
            <a:spAutoFit/>
          </a:bodyPr>
          <a:lstStyle/>
          <a:p>
            <a:pPr>
              <a:lnSpc>
                <a:spcPct val="90000"/>
              </a:lnSpc>
              <a:spcBef>
                <a:spcPct val="0"/>
              </a:spcBef>
            </a:pPr>
            <a:r>
              <a:rPr lang="ru-RU" b="1" dirty="0">
                <a:solidFill>
                  <a:schemeClr val="tx2">
                    <a:lumMod val="75000"/>
                  </a:schemeClr>
                </a:solidFill>
              </a:rPr>
              <a:t>Это махинации, которые совершают специалисты с помощью манипуляции другими людьми с целью совершения незаконных действий или разглашения конфиденциальной информации </a:t>
            </a:r>
          </a:p>
        </p:txBody>
      </p:sp>
      <p:sp>
        <p:nvSpPr>
          <p:cNvPr id="13" name="TextBox 12"/>
          <p:cNvSpPr txBox="1"/>
          <p:nvPr/>
        </p:nvSpPr>
        <p:spPr>
          <a:xfrm>
            <a:off x="576913" y="1434240"/>
            <a:ext cx="3942581" cy="2139047"/>
          </a:xfrm>
          <a:prstGeom prst="rect">
            <a:avLst/>
          </a:prstGeom>
          <a:ln>
            <a:noFill/>
          </a:ln>
          <a:effectLst>
            <a:outerShdw blurRad="107950" dist="12700" dir="5400000" algn="ctr">
              <a:srgbClr val="000000"/>
            </a:out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wrap="square" anchor="ctr">
            <a:spAutoFit/>
          </a:bodyPr>
          <a:lstStyle/>
          <a:p>
            <a:pPr algn="ctr">
              <a:defRPr/>
            </a:pPr>
            <a:endParaRPr lang="ru-RU" sz="1500" dirty="0">
              <a:solidFill>
                <a:srgbClr val="002060"/>
              </a:solidFill>
              <a:latin typeface="Arial Black" pitchFamily="34" charset="0"/>
            </a:endParaRPr>
          </a:p>
          <a:p>
            <a:pPr algn="ctr">
              <a:defRPr/>
            </a:pPr>
            <a:endParaRPr lang="ru-RU" sz="2400" dirty="0">
              <a:solidFill>
                <a:srgbClr val="002060"/>
              </a:solidFill>
              <a:latin typeface="Arial Black" pitchFamily="34" charset="0"/>
            </a:endParaRPr>
          </a:p>
          <a:p>
            <a:pPr algn="ctr">
              <a:defRPr/>
            </a:pPr>
            <a:r>
              <a:rPr lang="ru-RU" sz="2000" dirty="0">
                <a:solidFill>
                  <a:srgbClr val="002060"/>
                </a:solidFill>
                <a:latin typeface="Arial Black" pitchFamily="34" charset="0"/>
              </a:rPr>
              <a:t>СОЦИАЛЬНАЯ ИНЖЕНЕРИЯ</a:t>
            </a:r>
          </a:p>
          <a:p>
            <a:pPr algn="ctr">
              <a:defRPr/>
            </a:pPr>
            <a:endParaRPr lang="ru-RU" sz="1400" dirty="0">
              <a:solidFill>
                <a:srgbClr val="002060"/>
              </a:solidFill>
              <a:latin typeface="Arial Black" pitchFamily="34" charset="0"/>
            </a:endParaRPr>
          </a:p>
          <a:p>
            <a:pPr algn="ctr">
              <a:defRPr/>
            </a:pPr>
            <a:endParaRPr lang="ru-RU" sz="2000" dirty="0">
              <a:solidFill>
                <a:srgbClr val="002060"/>
              </a:solidFill>
              <a:latin typeface="Arial Black" pitchFamily="34" charset="0"/>
            </a:endParaRPr>
          </a:p>
          <a:p>
            <a:pPr algn="ctr">
              <a:defRPr/>
            </a:pPr>
            <a:endParaRPr lang="ru-RU" sz="2000" dirty="0">
              <a:solidFill>
                <a:srgbClr val="002060"/>
              </a:solidFill>
              <a:latin typeface="Arial Black" pitchFamily="34" charset="0"/>
            </a:endParaRPr>
          </a:p>
        </p:txBody>
      </p:sp>
      <p:sp>
        <p:nvSpPr>
          <p:cNvPr id="27" name="Заголовок 5">
            <a:extLst>
              <a:ext uri="{FF2B5EF4-FFF2-40B4-BE49-F238E27FC236}">
                <a16:creationId xmlns:a16="http://schemas.microsoft.com/office/drawing/2014/main" id="{F9574FDB-9EDF-4915-A2EE-5DF876AC5787}"/>
              </a:ext>
            </a:extLst>
          </p:cNvPr>
          <p:cNvSpPr txBox="1">
            <a:spLocks/>
          </p:cNvSpPr>
          <p:nvPr/>
        </p:nvSpPr>
        <p:spPr>
          <a:xfrm>
            <a:off x="5004048" y="1775964"/>
            <a:ext cx="3744416" cy="1310434"/>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800" kern="1200">
                <a:solidFill>
                  <a:schemeClr val="accent1"/>
                </a:solidFill>
                <a:latin typeface="Arial" panose="020B0604020202020204" pitchFamily="34" charset="0"/>
                <a:ea typeface="+mj-ea"/>
                <a:cs typeface="Arial" panose="020B0604020202020204" pitchFamily="34" charset="0"/>
              </a:defRPr>
            </a:lvl1pPr>
          </a:lstStyle>
          <a:p>
            <a:r>
              <a:rPr lang="ru-RU" sz="1800" b="1" dirty="0">
                <a:solidFill>
                  <a:schemeClr val="tx2">
                    <a:lumMod val="75000"/>
                  </a:schemeClr>
                </a:solidFill>
                <a:latin typeface="+mn-lt"/>
                <a:ea typeface="+mn-ea"/>
                <a:cs typeface="+mn-cs"/>
              </a:rPr>
              <a:t>Кража денег с банковской карты:</a:t>
            </a:r>
          </a:p>
          <a:p>
            <a:r>
              <a:rPr lang="ru-RU" sz="1800" b="1" dirty="0">
                <a:solidFill>
                  <a:schemeClr val="tx2">
                    <a:lumMod val="75000"/>
                  </a:schemeClr>
                </a:solidFill>
                <a:latin typeface="+mn-lt"/>
                <a:ea typeface="+mn-ea"/>
                <a:cs typeface="+mn-cs"/>
              </a:rPr>
              <a:t>- при снятии денег в банкомате; </a:t>
            </a:r>
          </a:p>
          <a:p>
            <a:r>
              <a:rPr lang="ru-RU" sz="1800" b="1" dirty="0">
                <a:solidFill>
                  <a:schemeClr val="tx2">
                    <a:lumMod val="75000"/>
                  </a:schemeClr>
                </a:solidFill>
                <a:latin typeface="+mn-lt"/>
                <a:ea typeface="+mn-ea"/>
                <a:cs typeface="+mn-cs"/>
              </a:rPr>
              <a:t>- при использовании бесконтактных </a:t>
            </a:r>
          </a:p>
          <a:p>
            <a:r>
              <a:rPr lang="ru-RU" sz="1800" b="1" dirty="0">
                <a:solidFill>
                  <a:schemeClr val="tx2">
                    <a:lumMod val="75000"/>
                  </a:schemeClr>
                </a:solidFill>
                <a:latin typeface="+mn-lt"/>
                <a:ea typeface="+mn-ea"/>
                <a:cs typeface="+mn-cs"/>
              </a:rPr>
              <a:t>банковских карт.</a:t>
            </a:r>
          </a:p>
        </p:txBody>
      </p:sp>
      <p:pic>
        <p:nvPicPr>
          <p:cNvPr id="2059"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839" y="4009505"/>
            <a:ext cx="4007460" cy="2037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Прямоугольник 18"/>
          <p:cNvSpPr/>
          <p:nvPr/>
        </p:nvSpPr>
        <p:spPr>
          <a:xfrm>
            <a:off x="800765" y="525858"/>
            <a:ext cx="7564891" cy="584775"/>
          </a:xfrm>
          <a:prstGeom prst="rect">
            <a:avLst/>
          </a:prstGeom>
        </p:spPr>
        <p:txBody>
          <a:bodyPr wrap="none">
            <a:spAutoFit/>
          </a:bodyPr>
          <a:lstStyle/>
          <a:p>
            <a:pPr algn="ctr"/>
            <a:r>
              <a:rPr lang="ru-RU" sz="3200" b="1" dirty="0">
                <a:ln w="1905"/>
                <a:solidFill>
                  <a:srgbClr val="FF5050"/>
                </a:solidFill>
                <a:effectLst>
                  <a:innerShdw blurRad="69850" dist="43180" dir="5400000">
                    <a:srgbClr val="000000">
                      <a:alpha val="65000"/>
                    </a:srgbClr>
                  </a:innerShdw>
                </a:effectLst>
              </a:rPr>
              <a:t>ВИДЫ ФИНАНСОВОГО МОШЕННИЧЕСТВА</a:t>
            </a:r>
          </a:p>
        </p:txBody>
      </p:sp>
      <p:pic>
        <p:nvPicPr>
          <p:cNvPr id="20"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2526" y="4077072"/>
            <a:ext cx="4007460" cy="2037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4860032" y="1434240"/>
            <a:ext cx="3888432" cy="2092881"/>
          </a:xfrm>
          <a:prstGeom prst="rect">
            <a:avLst/>
          </a:prstGeom>
          <a:ln>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wrap="square" anchor="ctr">
            <a:spAutoFit/>
          </a:bodyPr>
          <a:lstStyle/>
          <a:p>
            <a:pPr algn="ctr">
              <a:defRPr/>
            </a:pPr>
            <a:endParaRPr lang="ru-RU" sz="2500" dirty="0">
              <a:solidFill>
                <a:srgbClr val="002060"/>
              </a:solidFill>
              <a:latin typeface="Arial Black" pitchFamily="34" charset="0"/>
            </a:endParaRPr>
          </a:p>
          <a:p>
            <a:pPr algn="ctr">
              <a:defRPr/>
            </a:pPr>
            <a:r>
              <a:rPr lang="ru-RU" sz="2000" dirty="0">
                <a:solidFill>
                  <a:srgbClr val="002060"/>
                </a:solidFill>
                <a:latin typeface="Arial Black" pitchFamily="34" charset="0"/>
              </a:rPr>
              <a:t>МОШЕННИЧЕСТВО С БАНКОВСКИМИ КАРТАМИ </a:t>
            </a:r>
          </a:p>
          <a:p>
            <a:pPr algn="ctr">
              <a:defRPr/>
            </a:pPr>
            <a:r>
              <a:rPr lang="ru-RU" sz="2000" dirty="0">
                <a:solidFill>
                  <a:srgbClr val="002060"/>
                </a:solidFill>
                <a:latin typeface="Arial Black" pitchFamily="34" charset="0"/>
              </a:rPr>
              <a:t>(техническое)</a:t>
            </a:r>
          </a:p>
          <a:p>
            <a:pPr algn="ctr">
              <a:defRPr/>
            </a:pPr>
            <a:endParaRPr lang="ru-RU" sz="2500" dirty="0">
              <a:solidFill>
                <a:srgbClr val="002060"/>
              </a:solidFill>
              <a:latin typeface="Arial Black" pitchFamily="34" charset="0"/>
            </a:endParaRPr>
          </a:p>
        </p:txBody>
      </p:sp>
      <p:sp>
        <p:nvSpPr>
          <p:cNvPr id="2" name="Овал 1"/>
          <p:cNvSpPr/>
          <p:nvPr/>
        </p:nvSpPr>
        <p:spPr>
          <a:xfrm>
            <a:off x="216872" y="3251662"/>
            <a:ext cx="466695" cy="431027"/>
          </a:xfrm>
          <a:prstGeom prst="ellipse">
            <a:avLst/>
          </a:prstGeom>
          <a:solidFill>
            <a:schemeClr val="tx2">
              <a:lumMod val="60000"/>
              <a:lumOff val="4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chemeClr val="bg1"/>
                </a:solidFill>
              </a:rPr>
              <a:t>1</a:t>
            </a:r>
          </a:p>
        </p:txBody>
      </p:sp>
      <p:sp>
        <p:nvSpPr>
          <p:cNvPr id="22" name="Овал 21"/>
          <p:cNvSpPr/>
          <p:nvPr/>
        </p:nvSpPr>
        <p:spPr>
          <a:xfrm>
            <a:off x="4770700" y="3311607"/>
            <a:ext cx="466695" cy="431027"/>
          </a:xfrm>
          <a:prstGeom prst="ellipse">
            <a:avLst/>
          </a:prstGeom>
          <a:solidFill>
            <a:schemeClr val="tx2">
              <a:lumMod val="60000"/>
              <a:lumOff val="4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chemeClr val="bg1"/>
                </a:solidFill>
              </a:rPr>
              <a:t>2</a:t>
            </a:r>
          </a:p>
        </p:txBody>
      </p:sp>
      <p:sp>
        <p:nvSpPr>
          <p:cNvPr id="3" name="Стрелка вправо 2">
            <a:hlinkClick r:id="" action="ppaction://hlinkshowjump?jump=nextslide"/>
          </p:cNvPr>
          <p:cNvSpPr/>
          <p:nvPr/>
        </p:nvSpPr>
        <p:spPr>
          <a:xfrm>
            <a:off x="8152702" y="6237312"/>
            <a:ext cx="792088" cy="479660"/>
          </a:xfrm>
          <a:prstGeom prst="rightArrow">
            <a:avLst/>
          </a:prstGeom>
          <a:solidFill>
            <a:schemeClr val="tx2">
              <a:lumMod val="60000"/>
              <a:lumOff val="4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81408989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2000" fill="hold"/>
                                        <p:tgtEl>
                                          <p:spTgt spid="2051"/>
                                        </p:tgtEl>
                                      </p:cBhvr>
                                      <p:by x="150000" y="150000"/>
                                    </p:animScale>
                                  </p:childTnLst>
                                </p:cTn>
                              </p:par>
                              <p:par>
                                <p:cTn id="7" presetID="53" presetClass="entr" presetSubtype="16" fill="hold" grpId="0" nodeType="withEffect">
                                  <p:stCondLst>
                                    <p:cond delay="250"/>
                                  </p:stCondLst>
                                  <p:childTnLst>
                                    <p:set>
                                      <p:cBhvr>
                                        <p:cTn id="8" dur="1" fill="hold">
                                          <p:stCondLst>
                                            <p:cond delay="0"/>
                                          </p:stCondLst>
                                        </p:cTn>
                                        <p:tgtEl>
                                          <p:spTgt spid="19"/>
                                        </p:tgtEl>
                                        <p:attrNameLst>
                                          <p:attrName>style.visibility</p:attrName>
                                        </p:attrNameLst>
                                      </p:cBhvr>
                                      <p:to>
                                        <p:strVal val="visible"/>
                                      </p:to>
                                    </p:set>
                                    <p:anim calcmode="lin" valueType="num">
                                      <p:cBhvr>
                                        <p:cTn id="9" dur="1000" fill="hold"/>
                                        <p:tgtEl>
                                          <p:spTgt spid="19"/>
                                        </p:tgtEl>
                                        <p:attrNameLst>
                                          <p:attrName>ppt_w</p:attrName>
                                        </p:attrNameLst>
                                      </p:cBhvr>
                                      <p:tavLst>
                                        <p:tav tm="0">
                                          <p:val>
                                            <p:fltVal val="0"/>
                                          </p:val>
                                        </p:tav>
                                        <p:tav tm="100000">
                                          <p:val>
                                            <p:strVal val="#ppt_w"/>
                                          </p:val>
                                        </p:tav>
                                      </p:tavLst>
                                    </p:anim>
                                    <p:anim calcmode="lin" valueType="num">
                                      <p:cBhvr>
                                        <p:cTn id="10" dur="1000" fill="hold"/>
                                        <p:tgtEl>
                                          <p:spTgt spid="19"/>
                                        </p:tgtEl>
                                        <p:attrNameLst>
                                          <p:attrName>ppt_h</p:attrName>
                                        </p:attrNameLst>
                                      </p:cBhvr>
                                      <p:tavLst>
                                        <p:tav tm="0">
                                          <p:val>
                                            <p:fltVal val="0"/>
                                          </p:val>
                                        </p:tav>
                                        <p:tav tm="100000">
                                          <p:val>
                                            <p:strVal val="#ppt_h"/>
                                          </p:val>
                                        </p:tav>
                                      </p:tavLst>
                                    </p:anim>
                                    <p:animEffect transition="in" filter="fade">
                                      <p:cBhvr>
                                        <p:cTn id="11"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2"/>
                    </p:tgtEl>
                  </p:cond>
                </p:stCondLst>
                <p:endSync evt="end" delay="0">
                  <p:rtn val="all"/>
                </p:endSync>
                <p:childTnLst>
                  <p:par>
                    <p:cTn id="13" fill="hold">
                      <p:stCondLst>
                        <p:cond delay="0"/>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750"/>
                                        <p:tgtEl>
                                          <p:spTgt spid="13"/>
                                        </p:tgtEl>
                                      </p:cBhvr>
                                    </p:animEffect>
                                    <p:set>
                                      <p:cBhvr>
                                        <p:cTn id="17" dur="1" fill="hold">
                                          <p:stCondLst>
                                            <p:cond delay="74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2"/>
                  </p:tgtEl>
                </p:cond>
              </p:nextCondLst>
            </p:seq>
            <p:seq concurrent="1" nextAc="seek">
              <p:cTn id="18" restart="whenNotActive" fill="hold" evtFilter="cancelBubble" nodeType="interactiveSeq">
                <p:stCondLst>
                  <p:cond evt="onClick" delay="0">
                    <p:tgtEl>
                      <p:spTgt spid="22"/>
                    </p:tgtEl>
                  </p:cond>
                </p:stCondLst>
                <p:endSync evt="end" delay="0">
                  <p:rtn val="all"/>
                </p:endSync>
                <p:childTnLst>
                  <p:par>
                    <p:cTn id="19" fill="hold">
                      <p:stCondLst>
                        <p:cond delay="0"/>
                      </p:stCondLst>
                      <p:childTnLst>
                        <p:par>
                          <p:cTn id="20" fill="hold">
                            <p:stCondLst>
                              <p:cond delay="0"/>
                            </p:stCondLst>
                            <p:childTnLst>
                              <p:par>
                                <p:cTn id="21" presetID="10" presetClass="exit" presetSubtype="0" fill="hold" grpId="0" nodeType="clickEffect">
                                  <p:stCondLst>
                                    <p:cond delay="0"/>
                                  </p:stCondLst>
                                  <p:childTnLst>
                                    <p:animEffect transition="out" filter="fade">
                                      <p:cBhvr>
                                        <p:cTn id="22" dur="750"/>
                                        <p:tgtEl>
                                          <p:spTgt spid="17"/>
                                        </p:tgtEl>
                                      </p:cBhvr>
                                    </p:animEffect>
                                    <p:set>
                                      <p:cBhvr>
                                        <p:cTn id="23" dur="1" fill="hold">
                                          <p:stCondLst>
                                            <p:cond delay="74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22"/>
                  </p:tgtEl>
                </p:cond>
              </p:nextCondLst>
            </p:seq>
          </p:childTnLst>
        </p:cTn>
      </p:par>
    </p:tnLst>
    <p:bldLst>
      <p:bldP spid="13" grpId="0" animBg="1"/>
      <p:bldP spid="19" grpId="0"/>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03UstyanSA\Desktop\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3566"/>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1" name="Прямоугольник 10"/>
          <p:cNvSpPr/>
          <p:nvPr/>
        </p:nvSpPr>
        <p:spPr>
          <a:xfrm>
            <a:off x="545528" y="1523638"/>
            <a:ext cx="4042157" cy="1338828"/>
          </a:xfrm>
          <a:prstGeom prst="rect">
            <a:avLst/>
          </a:prstGeom>
        </p:spPr>
        <p:txBody>
          <a:bodyPr wrap="square">
            <a:spAutoFit/>
          </a:bodyPr>
          <a:lstStyle/>
          <a:p>
            <a:pPr>
              <a:lnSpc>
                <a:spcPct val="90000"/>
              </a:lnSpc>
              <a:spcBef>
                <a:spcPct val="0"/>
              </a:spcBef>
            </a:pPr>
            <a:r>
              <a:rPr lang="ru-RU" b="1" dirty="0">
                <a:solidFill>
                  <a:schemeClr val="tx2">
                    <a:lumMod val="75000"/>
                  </a:schemeClr>
                </a:solidFill>
              </a:rPr>
              <a:t>Вид мошенничества, при котором производится рассылка </a:t>
            </a:r>
            <a:r>
              <a:rPr lang="en-US" b="1" dirty="0">
                <a:solidFill>
                  <a:schemeClr val="tx2">
                    <a:lumMod val="75000"/>
                  </a:schemeClr>
                </a:solidFill>
              </a:rPr>
              <a:t>SMS</a:t>
            </a:r>
            <a:r>
              <a:rPr lang="ru-RU" b="1" dirty="0">
                <a:solidFill>
                  <a:schemeClr val="tx2">
                    <a:lumMod val="75000"/>
                  </a:schemeClr>
                </a:solidFill>
              </a:rPr>
              <a:t>-сообщений, содержащих ложную информацию и требующих совершить определенные финансовые операции</a:t>
            </a:r>
          </a:p>
        </p:txBody>
      </p:sp>
      <p:sp>
        <p:nvSpPr>
          <p:cNvPr id="13" name="TextBox 12"/>
          <p:cNvSpPr txBox="1"/>
          <p:nvPr/>
        </p:nvSpPr>
        <p:spPr>
          <a:xfrm>
            <a:off x="356860" y="1300500"/>
            <a:ext cx="4095535" cy="1785104"/>
          </a:xfrm>
          <a:prstGeom prst="rect">
            <a:avLst/>
          </a:prstGeom>
          <a:ln>
            <a:noFill/>
          </a:ln>
          <a:effectLst>
            <a:outerShdw blurRad="107950" dist="12700" dir="5400000" algn="ctr">
              <a:srgbClr val="000000"/>
            </a:out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wrap="square" anchor="ctr">
            <a:spAutoFit/>
          </a:bodyPr>
          <a:lstStyle/>
          <a:p>
            <a:pPr algn="ctr">
              <a:defRPr/>
            </a:pPr>
            <a:endParaRPr lang="ru-RU" sz="1500" dirty="0">
              <a:solidFill>
                <a:srgbClr val="002060"/>
              </a:solidFill>
              <a:latin typeface="Arial Black" pitchFamily="34" charset="0"/>
            </a:endParaRPr>
          </a:p>
          <a:p>
            <a:pPr algn="ctr">
              <a:defRPr/>
            </a:pPr>
            <a:endParaRPr lang="ru-RU" sz="3000" dirty="0">
              <a:solidFill>
                <a:srgbClr val="002060"/>
              </a:solidFill>
              <a:latin typeface="Arial Black" pitchFamily="34" charset="0"/>
            </a:endParaRPr>
          </a:p>
          <a:p>
            <a:pPr algn="ctr">
              <a:defRPr/>
            </a:pPr>
            <a:r>
              <a:rPr lang="en-US" sz="2000" dirty="0">
                <a:solidFill>
                  <a:srgbClr val="002060"/>
                </a:solidFill>
                <a:latin typeface="Arial Black" pitchFamily="34" charset="0"/>
              </a:rPr>
              <a:t>SMS-</a:t>
            </a:r>
            <a:r>
              <a:rPr lang="ru-RU" sz="2000" dirty="0">
                <a:solidFill>
                  <a:srgbClr val="002060"/>
                </a:solidFill>
                <a:latin typeface="Arial Black" pitchFamily="34" charset="0"/>
              </a:rPr>
              <a:t>МОШЕННИЧЕСТВО</a:t>
            </a:r>
          </a:p>
          <a:p>
            <a:pPr algn="ctr">
              <a:defRPr/>
            </a:pPr>
            <a:endParaRPr lang="ru-RU" sz="2500" dirty="0">
              <a:solidFill>
                <a:srgbClr val="002060"/>
              </a:solidFill>
              <a:latin typeface="Arial Black" pitchFamily="34" charset="0"/>
            </a:endParaRPr>
          </a:p>
          <a:p>
            <a:pPr algn="ctr">
              <a:defRPr/>
            </a:pPr>
            <a:endParaRPr lang="ru-RU" sz="2000" dirty="0">
              <a:solidFill>
                <a:srgbClr val="002060"/>
              </a:solidFill>
              <a:latin typeface="Arial Black" pitchFamily="34" charset="0"/>
            </a:endParaRPr>
          </a:p>
        </p:txBody>
      </p:sp>
      <p:sp>
        <p:nvSpPr>
          <p:cNvPr id="16" name="Прямоугольник 15"/>
          <p:cNvSpPr/>
          <p:nvPr/>
        </p:nvSpPr>
        <p:spPr>
          <a:xfrm>
            <a:off x="4694752" y="1195728"/>
            <a:ext cx="4125720" cy="2031325"/>
          </a:xfrm>
          <a:prstGeom prst="rect">
            <a:avLst/>
          </a:prstGeom>
        </p:spPr>
        <p:txBody>
          <a:bodyPr wrap="square">
            <a:spAutoFit/>
          </a:bodyPr>
          <a:lstStyle/>
          <a:p>
            <a:r>
              <a:rPr lang="ru-RU" b="1" dirty="0">
                <a:solidFill>
                  <a:schemeClr val="tx2">
                    <a:lumMod val="75000"/>
                  </a:schemeClr>
                </a:solidFill>
              </a:rPr>
              <a:t>Вид мошенничества, при котором от имени известных компаний жертве направляются письма по электронной почте с предложением перейти на  сайт-клон. В случае ввода платежных реквизитов на </a:t>
            </a:r>
            <a:r>
              <a:rPr lang="ru-RU" b="1" dirty="0" err="1">
                <a:solidFill>
                  <a:schemeClr val="tx2">
                    <a:lumMod val="75000"/>
                  </a:schemeClr>
                </a:solidFill>
              </a:rPr>
              <a:t>лжесайте</a:t>
            </a:r>
            <a:r>
              <a:rPr lang="ru-RU" b="1" dirty="0">
                <a:solidFill>
                  <a:schemeClr val="tx2">
                    <a:lumMod val="75000"/>
                  </a:schemeClr>
                </a:solidFill>
              </a:rPr>
              <a:t> информация попадает  мошенникам. </a:t>
            </a:r>
          </a:p>
        </p:txBody>
      </p:sp>
      <p:sp>
        <p:nvSpPr>
          <p:cNvPr id="26" name="Заголовок 5">
            <a:extLst>
              <a:ext uri="{FF2B5EF4-FFF2-40B4-BE49-F238E27FC236}">
                <a16:creationId xmlns:a16="http://schemas.microsoft.com/office/drawing/2014/main" id="{F9574FDB-9EDF-4915-A2EE-5DF876AC5787}"/>
              </a:ext>
            </a:extLst>
          </p:cNvPr>
          <p:cNvSpPr txBox="1">
            <a:spLocks/>
          </p:cNvSpPr>
          <p:nvPr/>
        </p:nvSpPr>
        <p:spPr>
          <a:xfrm>
            <a:off x="4941877" y="4194988"/>
            <a:ext cx="3617615" cy="172819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800" kern="1200">
                <a:solidFill>
                  <a:schemeClr val="accent1"/>
                </a:solidFill>
                <a:latin typeface="Arial" panose="020B0604020202020204" pitchFamily="34" charset="0"/>
                <a:ea typeface="+mj-ea"/>
                <a:cs typeface="Arial" panose="020B0604020202020204" pitchFamily="34" charset="0"/>
              </a:defRPr>
            </a:lvl1pPr>
          </a:lstStyle>
          <a:p>
            <a:r>
              <a:rPr lang="ru-RU" sz="1800" b="1" dirty="0">
                <a:solidFill>
                  <a:schemeClr val="tx2">
                    <a:lumMod val="75000"/>
                  </a:schemeClr>
                </a:solidFill>
                <a:latin typeface="+mn-lt"/>
                <a:ea typeface="+mn-ea"/>
                <a:cs typeface="+mn-cs"/>
              </a:rPr>
              <a:t>Вид мошенничества, который основан на массовой рассылке писем с обещаниями финансового характера адресату с условием предварительного совершения финансовых операций (предоплаты за услуги).</a:t>
            </a:r>
          </a:p>
        </p:txBody>
      </p:sp>
      <p:sp>
        <p:nvSpPr>
          <p:cNvPr id="27" name="Заголовок 5">
            <a:extLst>
              <a:ext uri="{FF2B5EF4-FFF2-40B4-BE49-F238E27FC236}">
                <a16:creationId xmlns:a16="http://schemas.microsoft.com/office/drawing/2014/main" id="{F9574FDB-9EDF-4915-A2EE-5DF876AC5787}"/>
              </a:ext>
            </a:extLst>
          </p:cNvPr>
          <p:cNvSpPr txBox="1">
            <a:spLocks/>
          </p:cNvSpPr>
          <p:nvPr/>
        </p:nvSpPr>
        <p:spPr>
          <a:xfrm>
            <a:off x="498630" y="4122687"/>
            <a:ext cx="4032448" cy="1310434"/>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800" kern="1200">
                <a:solidFill>
                  <a:schemeClr val="accent1"/>
                </a:solidFill>
                <a:latin typeface="Arial" panose="020B0604020202020204" pitchFamily="34" charset="0"/>
                <a:ea typeface="+mj-ea"/>
                <a:cs typeface="Arial" panose="020B0604020202020204" pitchFamily="34" charset="0"/>
              </a:defRPr>
            </a:lvl1pPr>
          </a:lstStyle>
          <a:p>
            <a:r>
              <a:rPr lang="ru-RU" sz="1800" b="1" dirty="0">
                <a:solidFill>
                  <a:schemeClr val="tx2">
                    <a:lumMod val="75000"/>
                  </a:schemeClr>
                </a:solidFill>
                <a:latin typeface="+mn-lt"/>
                <a:ea typeface="+mn-ea"/>
                <a:cs typeface="+mn-cs"/>
              </a:rPr>
              <a:t>Вид мошенничества, при котором с помощью специальных вредоносных программ</a:t>
            </a:r>
            <a:r>
              <a:rPr lang="en-US" sz="1800" b="1" dirty="0">
                <a:solidFill>
                  <a:schemeClr val="tx2">
                    <a:lumMod val="75000"/>
                  </a:schemeClr>
                </a:solidFill>
                <a:latin typeface="+mn-lt"/>
                <a:ea typeface="+mn-ea"/>
                <a:cs typeface="+mn-cs"/>
              </a:rPr>
              <a:t> </a:t>
            </a:r>
            <a:r>
              <a:rPr lang="ru-RU" sz="1800" b="1" dirty="0">
                <a:solidFill>
                  <a:schemeClr val="tx2">
                    <a:lumMod val="75000"/>
                  </a:schemeClr>
                </a:solidFill>
                <a:latin typeface="+mn-lt"/>
                <a:ea typeface="+mn-ea"/>
                <a:cs typeface="+mn-cs"/>
              </a:rPr>
              <a:t>пользователь </a:t>
            </a:r>
            <a:r>
              <a:rPr lang="ru-RU" sz="1800" b="1" u="sng" dirty="0">
                <a:solidFill>
                  <a:srgbClr val="FF0000"/>
                </a:solidFill>
                <a:latin typeface="+mn-lt"/>
                <a:ea typeface="+mn-ea"/>
                <a:cs typeface="+mn-cs"/>
              </a:rPr>
              <a:t>скрытно</a:t>
            </a:r>
            <a:r>
              <a:rPr lang="ru-RU" sz="1800" b="1" dirty="0">
                <a:solidFill>
                  <a:srgbClr val="FF0000"/>
                </a:solidFill>
                <a:latin typeface="+mn-lt"/>
                <a:ea typeface="+mn-ea"/>
                <a:cs typeface="+mn-cs"/>
              </a:rPr>
              <a:t> </a:t>
            </a:r>
            <a:r>
              <a:rPr lang="ru-RU" sz="1800" b="1" dirty="0">
                <a:solidFill>
                  <a:schemeClr val="tx2">
                    <a:lumMod val="75000"/>
                  </a:schemeClr>
                </a:solidFill>
                <a:latin typeface="+mn-lt"/>
                <a:ea typeface="+mn-ea"/>
                <a:cs typeface="+mn-cs"/>
              </a:rPr>
              <a:t>перенаправляется на сайт-клон известных компаний. В случае ввода платежных реквизитов на </a:t>
            </a:r>
            <a:r>
              <a:rPr lang="ru-RU" sz="1800" b="1" dirty="0" err="1">
                <a:solidFill>
                  <a:schemeClr val="tx2">
                    <a:lumMod val="75000"/>
                  </a:schemeClr>
                </a:solidFill>
                <a:latin typeface="+mn-lt"/>
                <a:ea typeface="+mn-ea"/>
                <a:cs typeface="+mn-cs"/>
              </a:rPr>
              <a:t>лжесайте</a:t>
            </a:r>
            <a:r>
              <a:rPr lang="ru-RU" sz="1800" b="1" dirty="0">
                <a:solidFill>
                  <a:schemeClr val="tx2">
                    <a:lumMod val="75000"/>
                  </a:schemeClr>
                </a:solidFill>
                <a:latin typeface="+mn-lt"/>
                <a:ea typeface="+mn-ea"/>
                <a:cs typeface="+mn-cs"/>
              </a:rPr>
              <a:t> информация попадает  мошенникам. </a:t>
            </a:r>
          </a:p>
        </p:txBody>
      </p:sp>
      <p:sp>
        <p:nvSpPr>
          <p:cNvPr id="19" name="Прямоугольник 18"/>
          <p:cNvSpPr/>
          <p:nvPr/>
        </p:nvSpPr>
        <p:spPr>
          <a:xfrm>
            <a:off x="71611" y="332656"/>
            <a:ext cx="9131099" cy="584775"/>
          </a:xfrm>
          <a:prstGeom prst="rect">
            <a:avLst/>
          </a:prstGeom>
        </p:spPr>
        <p:txBody>
          <a:bodyPr wrap="square">
            <a:spAutoFit/>
          </a:bodyPr>
          <a:lstStyle/>
          <a:p>
            <a:pPr algn="ctr">
              <a:defRPr/>
            </a:pPr>
            <a:r>
              <a:rPr lang="ru-RU" sz="3200" b="1" dirty="0">
                <a:ln w="1905"/>
                <a:solidFill>
                  <a:srgbClr val="FF5050"/>
                </a:solidFill>
                <a:effectLst>
                  <a:innerShdw blurRad="69850" dist="43180" dir="5400000">
                    <a:srgbClr val="000000">
                      <a:alpha val="65000"/>
                    </a:srgbClr>
                  </a:innerShdw>
                </a:effectLst>
              </a:rPr>
              <a:t>СОЦИАЛЬНАЯ ИНЖЕНЕРИЯ</a:t>
            </a:r>
          </a:p>
        </p:txBody>
      </p:sp>
      <p:sp>
        <p:nvSpPr>
          <p:cNvPr id="20" name="Овал 19"/>
          <p:cNvSpPr/>
          <p:nvPr/>
        </p:nvSpPr>
        <p:spPr>
          <a:xfrm>
            <a:off x="233739" y="3085603"/>
            <a:ext cx="466695" cy="431027"/>
          </a:xfrm>
          <a:prstGeom prst="ellipse">
            <a:avLst/>
          </a:prstGeom>
          <a:solidFill>
            <a:schemeClr val="tx2">
              <a:lumMod val="60000"/>
              <a:lumOff val="4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chemeClr val="bg1"/>
                </a:solidFill>
              </a:rPr>
              <a:t>1</a:t>
            </a:r>
          </a:p>
        </p:txBody>
      </p:sp>
      <p:sp>
        <p:nvSpPr>
          <p:cNvPr id="14" name="TextBox 13"/>
          <p:cNvSpPr txBox="1"/>
          <p:nvPr/>
        </p:nvSpPr>
        <p:spPr>
          <a:xfrm>
            <a:off x="4721245" y="1303449"/>
            <a:ext cx="4095535" cy="1815882"/>
          </a:xfrm>
          <a:prstGeom prst="rect">
            <a:avLst/>
          </a:prstGeom>
          <a:ln>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wrap="square" anchor="ctr">
            <a:spAutoFit/>
          </a:bodyPr>
          <a:lstStyle/>
          <a:p>
            <a:pPr algn="ctr">
              <a:defRPr/>
            </a:pPr>
            <a:endParaRPr lang="ru-RU" sz="2200" dirty="0">
              <a:solidFill>
                <a:srgbClr val="002060"/>
              </a:solidFill>
              <a:latin typeface="Arial Black" pitchFamily="34" charset="0"/>
            </a:endParaRPr>
          </a:p>
          <a:p>
            <a:pPr algn="ctr">
              <a:defRPr/>
            </a:pPr>
            <a:endParaRPr lang="ru-RU" sz="2500" dirty="0">
              <a:solidFill>
                <a:srgbClr val="002060"/>
              </a:solidFill>
              <a:latin typeface="Arial Black" pitchFamily="34" charset="0"/>
            </a:endParaRPr>
          </a:p>
          <a:p>
            <a:pPr algn="ctr">
              <a:defRPr/>
            </a:pPr>
            <a:r>
              <a:rPr lang="ru-RU" sz="2000" dirty="0">
                <a:solidFill>
                  <a:srgbClr val="002060"/>
                </a:solidFill>
                <a:latin typeface="Arial Black" pitchFamily="34" charset="0"/>
              </a:rPr>
              <a:t>ФИШИНГ</a:t>
            </a:r>
          </a:p>
          <a:p>
            <a:pPr algn="ctr">
              <a:defRPr/>
            </a:pPr>
            <a:endParaRPr lang="ru-RU" sz="1500" dirty="0">
              <a:solidFill>
                <a:srgbClr val="002060"/>
              </a:solidFill>
              <a:latin typeface="Arial Black" pitchFamily="34" charset="0"/>
            </a:endParaRPr>
          </a:p>
          <a:p>
            <a:pPr algn="ctr">
              <a:defRPr/>
            </a:pPr>
            <a:endParaRPr lang="ru-RU" sz="1500" dirty="0">
              <a:solidFill>
                <a:srgbClr val="002060"/>
              </a:solidFill>
              <a:latin typeface="Arial Black" pitchFamily="34" charset="0"/>
            </a:endParaRPr>
          </a:p>
          <a:p>
            <a:pPr algn="ctr">
              <a:defRPr/>
            </a:pPr>
            <a:endParaRPr lang="ru-RU" sz="1500" dirty="0">
              <a:solidFill>
                <a:srgbClr val="002060"/>
              </a:solidFill>
              <a:latin typeface="Arial Black" pitchFamily="34" charset="0"/>
            </a:endParaRPr>
          </a:p>
        </p:txBody>
      </p:sp>
      <p:sp>
        <p:nvSpPr>
          <p:cNvPr id="17" name="TextBox 16"/>
          <p:cNvSpPr txBox="1"/>
          <p:nvPr/>
        </p:nvSpPr>
        <p:spPr>
          <a:xfrm>
            <a:off x="467087" y="4091649"/>
            <a:ext cx="4095534" cy="1785104"/>
          </a:xfrm>
          <a:prstGeom prst="rect">
            <a:avLst/>
          </a:prstGeom>
          <a:ln>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wrap="square" anchor="ctr">
            <a:spAutoFit/>
          </a:bodyPr>
          <a:lstStyle/>
          <a:p>
            <a:pPr algn="ctr">
              <a:defRPr/>
            </a:pPr>
            <a:endParaRPr lang="ru-RU" sz="2500" dirty="0">
              <a:solidFill>
                <a:srgbClr val="002060"/>
              </a:solidFill>
              <a:latin typeface="Arial Black" pitchFamily="34" charset="0"/>
            </a:endParaRPr>
          </a:p>
          <a:p>
            <a:pPr algn="ctr">
              <a:defRPr/>
            </a:pPr>
            <a:endParaRPr lang="ru-RU" sz="2000" dirty="0">
              <a:solidFill>
                <a:srgbClr val="002060"/>
              </a:solidFill>
              <a:latin typeface="Arial Black" pitchFamily="34" charset="0"/>
            </a:endParaRPr>
          </a:p>
          <a:p>
            <a:pPr algn="ctr">
              <a:defRPr/>
            </a:pPr>
            <a:r>
              <a:rPr lang="ru-RU" sz="2000" dirty="0">
                <a:solidFill>
                  <a:srgbClr val="002060"/>
                </a:solidFill>
                <a:latin typeface="Arial Black" pitchFamily="34" charset="0"/>
              </a:rPr>
              <a:t>ФАРМИНГ</a:t>
            </a:r>
          </a:p>
          <a:p>
            <a:pPr algn="ctr">
              <a:defRPr/>
            </a:pPr>
            <a:endParaRPr lang="ru-RU" sz="2000" dirty="0">
              <a:solidFill>
                <a:srgbClr val="002060"/>
              </a:solidFill>
              <a:latin typeface="Arial Black" pitchFamily="34" charset="0"/>
            </a:endParaRPr>
          </a:p>
          <a:p>
            <a:pPr algn="ctr">
              <a:defRPr/>
            </a:pPr>
            <a:endParaRPr lang="ru-RU" sz="2500" dirty="0">
              <a:solidFill>
                <a:srgbClr val="002060"/>
              </a:solidFill>
              <a:latin typeface="Arial Black" pitchFamily="34" charset="0"/>
            </a:endParaRPr>
          </a:p>
        </p:txBody>
      </p:sp>
      <p:sp>
        <p:nvSpPr>
          <p:cNvPr id="15" name="TextBox 14"/>
          <p:cNvSpPr txBox="1"/>
          <p:nvPr/>
        </p:nvSpPr>
        <p:spPr>
          <a:xfrm>
            <a:off x="4787849" y="4076260"/>
            <a:ext cx="3962325" cy="1800493"/>
          </a:xfrm>
          <a:prstGeom prst="rect">
            <a:avLst/>
          </a:prstGeom>
          <a:ln>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wrap="square" anchor="ctr">
            <a:spAutoFit/>
          </a:bodyPr>
          <a:lstStyle/>
          <a:p>
            <a:pPr algn="ctr">
              <a:defRPr/>
            </a:pPr>
            <a:endParaRPr lang="ru-RU" sz="2000" dirty="0">
              <a:solidFill>
                <a:srgbClr val="002060"/>
              </a:solidFill>
              <a:latin typeface="Arial Black" pitchFamily="34" charset="0"/>
            </a:endParaRPr>
          </a:p>
          <a:p>
            <a:pPr algn="ctr">
              <a:defRPr/>
            </a:pPr>
            <a:endParaRPr lang="ru-RU" sz="1600" dirty="0">
              <a:solidFill>
                <a:srgbClr val="002060"/>
              </a:solidFill>
              <a:latin typeface="Arial Black" pitchFamily="34" charset="0"/>
            </a:endParaRPr>
          </a:p>
          <a:p>
            <a:pPr algn="ctr">
              <a:defRPr/>
            </a:pPr>
            <a:r>
              <a:rPr lang="ru-RU" sz="2000" dirty="0">
                <a:solidFill>
                  <a:srgbClr val="002060"/>
                </a:solidFill>
                <a:latin typeface="Arial Black" pitchFamily="34" charset="0"/>
              </a:rPr>
              <a:t>НЕГИРИЙСКОЕ </a:t>
            </a:r>
          </a:p>
          <a:p>
            <a:pPr algn="ctr">
              <a:defRPr/>
            </a:pPr>
            <a:r>
              <a:rPr lang="ru-RU" sz="2000" dirty="0">
                <a:solidFill>
                  <a:srgbClr val="002060"/>
                </a:solidFill>
                <a:latin typeface="Arial Black" pitchFamily="34" charset="0"/>
              </a:rPr>
              <a:t>ПИСЬМО</a:t>
            </a:r>
          </a:p>
          <a:p>
            <a:pPr algn="ctr">
              <a:defRPr/>
            </a:pPr>
            <a:endParaRPr lang="ru-RU" sz="1500" dirty="0">
              <a:solidFill>
                <a:srgbClr val="002060"/>
              </a:solidFill>
              <a:latin typeface="Arial Black" pitchFamily="34" charset="0"/>
            </a:endParaRPr>
          </a:p>
          <a:p>
            <a:pPr algn="ctr">
              <a:defRPr/>
            </a:pPr>
            <a:endParaRPr lang="ru-RU" sz="2000" dirty="0">
              <a:solidFill>
                <a:srgbClr val="002060"/>
              </a:solidFill>
              <a:latin typeface="Arial Black" pitchFamily="34" charset="0"/>
            </a:endParaRPr>
          </a:p>
        </p:txBody>
      </p:sp>
      <p:sp>
        <p:nvSpPr>
          <p:cNvPr id="23" name="Овал 22"/>
          <p:cNvSpPr/>
          <p:nvPr/>
        </p:nvSpPr>
        <p:spPr>
          <a:xfrm>
            <a:off x="4694752" y="5876753"/>
            <a:ext cx="466695" cy="431027"/>
          </a:xfrm>
          <a:prstGeom prst="ellipse">
            <a:avLst/>
          </a:prstGeom>
          <a:solidFill>
            <a:schemeClr val="tx2">
              <a:lumMod val="60000"/>
              <a:lumOff val="4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chemeClr val="bg1"/>
                </a:solidFill>
              </a:rPr>
              <a:t>4</a:t>
            </a:r>
          </a:p>
        </p:txBody>
      </p:sp>
      <p:sp>
        <p:nvSpPr>
          <p:cNvPr id="22" name="Овал 21"/>
          <p:cNvSpPr/>
          <p:nvPr/>
        </p:nvSpPr>
        <p:spPr>
          <a:xfrm>
            <a:off x="356860" y="5876752"/>
            <a:ext cx="466695" cy="431027"/>
          </a:xfrm>
          <a:prstGeom prst="ellipse">
            <a:avLst/>
          </a:prstGeom>
          <a:solidFill>
            <a:schemeClr val="tx2">
              <a:lumMod val="60000"/>
              <a:lumOff val="4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chemeClr val="bg1"/>
                </a:solidFill>
              </a:rPr>
              <a:t>3</a:t>
            </a:r>
          </a:p>
        </p:txBody>
      </p:sp>
      <p:sp>
        <p:nvSpPr>
          <p:cNvPr id="21" name="Овал 20"/>
          <p:cNvSpPr/>
          <p:nvPr/>
        </p:nvSpPr>
        <p:spPr>
          <a:xfrm>
            <a:off x="4643355" y="3119331"/>
            <a:ext cx="466695" cy="431027"/>
          </a:xfrm>
          <a:prstGeom prst="ellipse">
            <a:avLst/>
          </a:prstGeom>
          <a:solidFill>
            <a:schemeClr val="tx2">
              <a:lumMod val="60000"/>
              <a:lumOff val="4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chemeClr val="bg1"/>
                </a:solidFill>
              </a:rPr>
              <a:t>2</a:t>
            </a:r>
          </a:p>
        </p:txBody>
      </p:sp>
      <p:sp>
        <p:nvSpPr>
          <p:cNvPr id="24" name="Стрелка вправо 23">
            <a:hlinkClick r:id="" action="ppaction://hlinkshowjump?jump=nextslide"/>
          </p:cNvPr>
          <p:cNvSpPr/>
          <p:nvPr/>
        </p:nvSpPr>
        <p:spPr>
          <a:xfrm>
            <a:off x="8152702" y="6237312"/>
            <a:ext cx="792088" cy="479660"/>
          </a:xfrm>
          <a:prstGeom prst="rightArrow">
            <a:avLst/>
          </a:prstGeom>
          <a:solidFill>
            <a:schemeClr val="tx2">
              <a:lumMod val="60000"/>
              <a:lumOff val="4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181141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2000" fill="hold"/>
                                        <p:tgtEl>
                                          <p:spTgt spid="2051"/>
                                        </p:tgtEl>
                                      </p:cBhvr>
                                      <p:by x="150000" y="150000"/>
                                    </p:animScale>
                                  </p:childTnLst>
                                </p:cTn>
                              </p:par>
                              <p:par>
                                <p:cTn id="7" presetID="53" presetClass="entr" presetSubtype="16" fill="hold" grpId="0" nodeType="withEffect">
                                  <p:stCondLst>
                                    <p:cond delay="250"/>
                                  </p:stCondLst>
                                  <p:childTnLst>
                                    <p:set>
                                      <p:cBhvr>
                                        <p:cTn id="8" dur="1" fill="hold">
                                          <p:stCondLst>
                                            <p:cond delay="0"/>
                                          </p:stCondLst>
                                        </p:cTn>
                                        <p:tgtEl>
                                          <p:spTgt spid="19"/>
                                        </p:tgtEl>
                                        <p:attrNameLst>
                                          <p:attrName>style.visibility</p:attrName>
                                        </p:attrNameLst>
                                      </p:cBhvr>
                                      <p:to>
                                        <p:strVal val="visible"/>
                                      </p:to>
                                    </p:set>
                                    <p:anim calcmode="lin" valueType="num">
                                      <p:cBhvr>
                                        <p:cTn id="9" dur="1000" fill="hold"/>
                                        <p:tgtEl>
                                          <p:spTgt spid="19"/>
                                        </p:tgtEl>
                                        <p:attrNameLst>
                                          <p:attrName>ppt_w</p:attrName>
                                        </p:attrNameLst>
                                      </p:cBhvr>
                                      <p:tavLst>
                                        <p:tav tm="0">
                                          <p:val>
                                            <p:fltVal val="0"/>
                                          </p:val>
                                        </p:tav>
                                        <p:tav tm="100000">
                                          <p:val>
                                            <p:strVal val="#ppt_w"/>
                                          </p:val>
                                        </p:tav>
                                      </p:tavLst>
                                    </p:anim>
                                    <p:anim calcmode="lin" valueType="num">
                                      <p:cBhvr>
                                        <p:cTn id="10" dur="1000" fill="hold"/>
                                        <p:tgtEl>
                                          <p:spTgt spid="19"/>
                                        </p:tgtEl>
                                        <p:attrNameLst>
                                          <p:attrName>ppt_h</p:attrName>
                                        </p:attrNameLst>
                                      </p:cBhvr>
                                      <p:tavLst>
                                        <p:tav tm="0">
                                          <p:val>
                                            <p:fltVal val="0"/>
                                          </p:val>
                                        </p:tav>
                                        <p:tav tm="100000">
                                          <p:val>
                                            <p:strVal val="#ppt_h"/>
                                          </p:val>
                                        </p:tav>
                                      </p:tavLst>
                                    </p:anim>
                                    <p:animEffect transition="in" filter="fade">
                                      <p:cBhvr>
                                        <p:cTn id="11"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20"/>
                    </p:tgtEl>
                  </p:cond>
                </p:stCondLst>
                <p:endSync evt="end" delay="0">
                  <p:rtn val="all"/>
                </p:endSync>
                <p:childTnLst>
                  <p:par>
                    <p:cTn id="13" fill="hold">
                      <p:stCondLst>
                        <p:cond delay="0"/>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750"/>
                                        <p:tgtEl>
                                          <p:spTgt spid="13"/>
                                        </p:tgtEl>
                                      </p:cBhvr>
                                    </p:animEffect>
                                    <p:set>
                                      <p:cBhvr>
                                        <p:cTn id="17" dur="1" fill="hold">
                                          <p:stCondLst>
                                            <p:cond delay="74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18" restart="whenNotActive" fill="hold" evtFilter="cancelBubble" nodeType="interactiveSeq">
                <p:stCondLst>
                  <p:cond evt="onClick" delay="0">
                    <p:tgtEl>
                      <p:spTgt spid="21"/>
                    </p:tgtEl>
                  </p:cond>
                </p:stCondLst>
                <p:endSync evt="end" delay="0">
                  <p:rtn val="all"/>
                </p:endSync>
                <p:childTnLst>
                  <p:par>
                    <p:cTn id="19" fill="hold">
                      <p:stCondLst>
                        <p:cond delay="0"/>
                      </p:stCondLst>
                      <p:childTnLst>
                        <p:par>
                          <p:cTn id="20" fill="hold">
                            <p:stCondLst>
                              <p:cond delay="0"/>
                            </p:stCondLst>
                            <p:childTnLst>
                              <p:par>
                                <p:cTn id="21" presetID="10" presetClass="exit" presetSubtype="0" fill="hold" grpId="0" nodeType="clickEffect">
                                  <p:stCondLst>
                                    <p:cond delay="0"/>
                                  </p:stCondLst>
                                  <p:childTnLst>
                                    <p:animEffect transition="out" filter="fade">
                                      <p:cBhvr>
                                        <p:cTn id="22" dur="750"/>
                                        <p:tgtEl>
                                          <p:spTgt spid="14"/>
                                        </p:tgtEl>
                                      </p:cBhvr>
                                    </p:animEffect>
                                    <p:set>
                                      <p:cBhvr>
                                        <p:cTn id="23" dur="1" fill="hold">
                                          <p:stCondLst>
                                            <p:cond delay="74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24" restart="whenNotActive" fill="hold" evtFilter="cancelBubble" nodeType="interactiveSeq">
                <p:stCondLst>
                  <p:cond evt="onClick" delay="0">
                    <p:tgtEl>
                      <p:spTgt spid="22"/>
                    </p:tgtEl>
                  </p:cond>
                </p:stCondLst>
                <p:endSync evt="end" delay="0">
                  <p:rtn val="all"/>
                </p:endSync>
                <p:childTnLst>
                  <p:par>
                    <p:cTn id="25" fill="hold">
                      <p:stCondLst>
                        <p:cond delay="0"/>
                      </p:stCondLst>
                      <p:childTnLst>
                        <p:par>
                          <p:cTn id="26" fill="hold">
                            <p:stCondLst>
                              <p:cond delay="0"/>
                            </p:stCondLst>
                            <p:childTnLst>
                              <p:par>
                                <p:cTn id="27" presetID="10" presetClass="exit" presetSubtype="0" fill="hold" grpId="0" nodeType="clickEffect">
                                  <p:stCondLst>
                                    <p:cond delay="0"/>
                                  </p:stCondLst>
                                  <p:childTnLst>
                                    <p:animEffect transition="out" filter="fade">
                                      <p:cBhvr>
                                        <p:cTn id="28" dur="750"/>
                                        <p:tgtEl>
                                          <p:spTgt spid="17"/>
                                        </p:tgtEl>
                                      </p:cBhvr>
                                    </p:animEffect>
                                    <p:set>
                                      <p:cBhvr>
                                        <p:cTn id="29" dur="1" fill="hold">
                                          <p:stCondLst>
                                            <p:cond delay="74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30" restart="whenNotActive" fill="hold" evtFilter="cancelBubble" nodeType="interactiveSeq">
                <p:stCondLst>
                  <p:cond evt="onClick" delay="0">
                    <p:tgtEl>
                      <p:spTgt spid="23"/>
                    </p:tgtEl>
                  </p:cond>
                </p:stCondLst>
                <p:endSync evt="end" delay="0">
                  <p:rtn val="all"/>
                </p:endSync>
                <p:childTnLst>
                  <p:par>
                    <p:cTn id="31" fill="hold">
                      <p:stCondLst>
                        <p:cond delay="0"/>
                      </p:stCondLst>
                      <p:childTnLst>
                        <p:par>
                          <p:cTn id="32" fill="hold">
                            <p:stCondLst>
                              <p:cond delay="0"/>
                            </p:stCondLst>
                            <p:childTnLst>
                              <p:par>
                                <p:cTn id="33" presetID="10" presetClass="exit" presetSubtype="0" fill="hold" grpId="0" nodeType="clickEffect">
                                  <p:stCondLst>
                                    <p:cond delay="0"/>
                                  </p:stCondLst>
                                  <p:childTnLst>
                                    <p:animEffect transition="out" filter="fade">
                                      <p:cBhvr>
                                        <p:cTn id="34" dur="750"/>
                                        <p:tgtEl>
                                          <p:spTgt spid="15"/>
                                        </p:tgtEl>
                                      </p:cBhvr>
                                    </p:animEffect>
                                    <p:set>
                                      <p:cBhvr>
                                        <p:cTn id="35" dur="1" fill="hold">
                                          <p:stCondLst>
                                            <p:cond delay="74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13" grpId="0" animBg="1"/>
      <p:bldP spid="19" grpId="0"/>
      <p:bldP spid="14" grpId="0" animBg="1"/>
      <p:bldP spid="17" grpId="0"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3" descr="C:\Users\03UstyanSA\Desktop\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517"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1381135" y="31350"/>
            <a:ext cx="6264697" cy="584775"/>
          </a:xfrm>
          <a:prstGeom prst="rect">
            <a:avLst/>
          </a:prstGeom>
        </p:spPr>
        <p:txBody>
          <a:bodyPr wrap="square">
            <a:spAutoFit/>
          </a:bodyPr>
          <a:lstStyle/>
          <a:p>
            <a:pPr algn="ctr">
              <a:defRPr/>
            </a:pPr>
            <a:r>
              <a:rPr lang="ru-RU" sz="3200" b="1" dirty="0">
                <a:ln w="1905"/>
                <a:solidFill>
                  <a:srgbClr val="FF5050"/>
                </a:solidFill>
                <a:effectLst>
                  <a:innerShdw blurRad="69850" dist="43180" dir="5400000">
                    <a:srgbClr val="000000">
                      <a:alpha val="65000"/>
                    </a:srgbClr>
                  </a:innerShdw>
                </a:effectLst>
              </a:rPr>
              <a:t>СПОСОБЫ МАНИПУЛЯЦИИ</a:t>
            </a:r>
          </a:p>
        </p:txBody>
      </p:sp>
      <p:pic>
        <p:nvPicPr>
          <p:cNvPr id="1046" name="Picture 22" descr="C:\Users\03UstyanSA\Desktop\БАЗА\кибермош\случай-настройка бвнкомата\7_cb_state_pic_.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062848" y="15022288"/>
            <a:ext cx="9753600" cy="4162425"/>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C:\Users\03UstyanSA\Desktop\БАЗА\кибермош\Установите приложение\e38ff083e79f6b10b426392bac1b9d19.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81135" y="14147465"/>
            <a:ext cx="9753600" cy="4191000"/>
          </a:xfrm>
          <a:prstGeom prst="rect">
            <a:avLst/>
          </a:prstGeom>
          <a:noFill/>
          <a:extLst>
            <a:ext uri="{909E8E84-426E-40DD-AFC4-6F175D3DCCD1}">
              <a14:hiddenFill xmlns:a14="http://schemas.microsoft.com/office/drawing/2010/main">
                <a:solidFill>
                  <a:srgbClr val="FFFFFF"/>
                </a:solidFill>
              </a14:hiddenFill>
            </a:ext>
          </a:extLst>
        </p:spPr>
      </p:pic>
      <p:pic>
        <p:nvPicPr>
          <p:cNvPr id="1053" name="Picture 29" descr="C:\Users\03UstyanSA\Desktop\БАЗА\кибермош\я сотрудник Банка России\0b16087f8b7c9daef61662938c0e07fa.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94562" y="14147465"/>
            <a:ext cx="9753600" cy="4162425"/>
          </a:xfrm>
          <a:prstGeom prst="rect">
            <a:avLst/>
          </a:prstGeom>
          <a:noFill/>
          <a:extLst>
            <a:ext uri="{909E8E84-426E-40DD-AFC4-6F175D3DCCD1}">
              <a14:hiddenFill xmlns:a14="http://schemas.microsoft.com/office/drawing/2010/main">
                <a:solidFill>
                  <a:srgbClr val="FFFFFF"/>
                </a:solidFill>
              </a14:hiddenFill>
            </a:ext>
          </a:extLst>
        </p:spPr>
      </p:pic>
      <p:sp>
        <p:nvSpPr>
          <p:cNvPr id="2" name="Скругленный прямоугольник 1"/>
          <p:cNvSpPr/>
          <p:nvPr/>
        </p:nvSpPr>
        <p:spPr>
          <a:xfrm>
            <a:off x="612000" y="1872000"/>
            <a:ext cx="3236430" cy="885612"/>
          </a:xfrm>
          <a:prstGeom prst="round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t>ЗАМАНИТЬ ВЫИГРЫШЕМ</a:t>
            </a:r>
          </a:p>
        </p:txBody>
      </p:sp>
      <p:sp>
        <p:nvSpPr>
          <p:cNvPr id="34" name="Скругленный прямоугольник 33"/>
          <p:cNvSpPr/>
          <p:nvPr/>
        </p:nvSpPr>
        <p:spPr>
          <a:xfrm>
            <a:off x="612000" y="3672000"/>
            <a:ext cx="3236430" cy="882515"/>
          </a:xfrm>
          <a:prstGeom prst="round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t>ЗАПУГАТЬ ПОТЕРЕЙ ДЕНЕГ</a:t>
            </a:r>
          </a:p>
        </p:txBody>
      </p:sp>
      <p:sp>
        <p:nvSpPr>
          <p:cNvPr id="35" name="Скругленный прямоугольник 34"/>
          <p:cNvSpPr/>
          <p:nvPr/>
        </p:nvSpPr>
        <p:spPr>
          <a:xfrm>
            <a:off x="612000" y="5472000"/>
            <a:ext cx="3236430" cy="847120"/>
          </a:xfrm>
          <a:prstGeom prst="round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t>ИСПОЛЬЗОВАТЬ ГРОМКИЕ ИНФОРМАЦИОННЫЕ ПОВОДЫ</a:t>
            </a:r>
          </a:p>
        </p:txBody>
      </p:sp>
      <p:sp>
        <p:nvSpPr>
          <p:cNvPr id="36" name="Скругленный прямоугольник 35"/>
          <p:cNvSpPr/>
          <p:nvPr/>
        </p:nvSpPr>
        <p:spPr>
          <a:xfrm>
            <a:off x="5292000" y="1872000"/>
            <a:ext cx="3236430" cy="847120"/>
          </a:xfrm>
          <a:prstGeom prst="round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t>ПОДДЕЛАТЬ ТЕЛЕФОННЫЕ НОМЕРА, ДОКУМЕНТЫ И САЙТЫ</a:t>
            </a:r>
          </a:p>
        </p:txBody>
      </p:sp>
      <p:sp>
        <p:nvSpPr>
          <p:cNvPr id="37" name="Скругленный прямоугольник 36"/>
          <p:cNvSpPr/>
          <p:nvPr/>
        </p:nvSpPr>
        <p:spPr>
          <a:xfrm>
            <a:off x="5292000" y="3672000"/>
            <a:ext cx="3236430" cy="846000"/>
          </a:xfrm>
          <a:prstGeom prst="round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t>НЕ ДАТЬ ВРЕМЯ НА РАЗМЫШЛЕНИЕ</a:t>
            </a:r>
          </a:p>
        </p:txBody>
      </p:sp>
      <p:sp>
        <p:nvSpPr>
          <p:cNvPr id="38" name="Скругленный прямоугольник 37"/>
          <p:cNvSpPr/>
          <p:nvPr/>
        </p:nvSpPr>
        <p:spPr>
          <a:xfrm>
            <a:off x="5292000" y="5472000"/>
            <a:ext cx="3236430" cy="847120"/>
          </a:xfrm>
          <a:prstGeom prst="round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t>ВЫЗВАТЬ ДОВЕРИЕ</a:t>
            </a:r>
          </a:p>
        </p:txBody>
      </p:sp>
      <p:pic>
        <p:nvPicPr>
          <p:cNvPr id="1031" name="Picture 7" descr="C:\Users\03UstyanSA\Desktop\БАЗА\кибермош\если с карт ыу крали деньги\ee85fad3dd5a6d046fa6e7774dde2f07.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9642" y="3092078"/>
            <a:ext cx="3238665" cy="149282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1030" name="Picture 6" descr="C:\Users\03UstyanSA\Desktop\БАЗА\кибермош\вы стали призером\768ae689b8205857924e96c3f4ddafa4.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70552" y="1168229"/>
            <a:ext cx="3216799" cy="149282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3074" name="Picture 2" descr="C:\Users\03UstyanSA\Desktop\БАЗА\кибермош\поддержите разработку вакцины\958dd753bc69c67cf9bb09c2c16fbc65.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29642" y="5005625"/>
            <a:ext cx="3212327" cy="138970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1038" name="Picture 14" descr="C:\Users\03UstyanSA\Desktop\БАЗА\кибермош\переведи\e4acb895cc0730e66c659f4ccb6c8054.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236579" y="1219055"/>
            <a:ext cx="3238665" cy="151496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1039" name="Picture 15" descr="C:\Users\03UstyanSA\Desktop\БАЗА\кибермош\получите ваше заявление\0d61a6ca9c3f6ca14905885a4116c536.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243656" y="3100767"/>
            <a:ext cx="3224509" cy="148413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1027" name="Picture 3" descr="C:\Users\03UstyanSA\Desktop\БАЗА\кибермош\напишите мне код\d89431a5df10d7b217fc83b3d5cb746c.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236579" y="4985542"/>
            <a:ext cx="3274174" cy="138970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4" name="Багетная рамка 3"/>
          <p:cNvSpPr/>
          <p:nvPr/>
        </p:nvSpPr>
        <p:spPr>
          <a:xfrm>
            <a:off x="-123192" y="466679"/>
            <a:ext cx="9143999" cy="382343"/>
          </a:xfrm>
          <a:prstGeom prst="bevel">
            <a:avLst>
              <a:gd name="adj" fmla="val 4602"/>
            </a:avLst>
          </a:prstGeom>
          <a:noFill/>
          <a:ln w="3175">
            <a:noFill/>
          </a:ln>
          <a:effectLst/>
        </p:spPr>
        <p:style>
          <a:lnRef idx="1">
            <a:schemeClr val="accent5"/>
          </a:lnRef>
          <a:fillRef idx="3">
            <a:schemeClr val="accent5"/>
          </a:fillRef>
          <a:effectRef idx="2">
            <a:schemeClr val="accent5"/>
          </a:effectRef>
          <a:fontRef idx="minor">
            <a:schemeClr val="lt1"/>
          </a:fontRef>
        </p:style>
        <p:txBody>
          <a:bodyPr rtlCol="0" anchor="ctr"/>
          <a:lstStyle/>
          <a:p>
            <a:pPr lvl="0" algn="ctr"/>
            <a:r>
              <a:rPr lang="ru-RU" sz="2400" b="1" u="sng" dirty="0">
                <a:solidFill>
                  <a:srgbClr val="FF5050"/>
                </a:solidFill>
              </a:rPr>
              <a:t>ПСИХОЛОГИЧЕСКИЕ УЛОВКИ МОШЕННИКОВ</a:t>
            </a:r>
            <a:r>
              <a:rPr lang="en-US" sz="2400" b="1" u="sng" dirty="0">
                <a:solidFill>
                  <a:srgbClr val="FF5050"/>
                </a:solidFill>
              </a:rPr>
              <a:t>:</a:t>
            </a:r>
            <a:endParaRPr lang="ru-RU" sz="2400" b="1" u="sng" dirty="0">
              <a:solidFill>
                <a:srgbClr val="FF5050"/>
              </a:solidFill>
            </a:endParaRPr>
          </a:p>
        </p:txBody>
      </p:sp>
      <p:sp>
        <p:nvSpPr>
          <p:cNvPr id="21" name="Овал 20"/>
          <p:cNvSpPr/>
          <p:nvPr/>
        </p:nvSpPr>
        <p:spPr>
          <a:xfrm>
            <a:off x="337204" y="2489790"/>
            <a:ext cx="466695" cy="431027"/>
          </a:xfrm>
          <a:prstGeom prst="ellipse">
            <a:avLst/>
          </a:prstGeom>
          <a:solidFill>
            <a:schemeClr val="tx2">
              <a:lumMod val="60000"/>
              <a:lumOff val="4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chemeClr val="bg1"/>
                </a:solidFill>
              </a:rPr>
              <a:t>1</a:t>
            </a:r>
          </a:p>
        </p:txBody>
      </p:sp>
      <p:sp>
        <p:nvSpPr>
          <p:cNvPr id="22" name="Овал 21"/>
          <p:cNvSpPr/>
          <p:nvPr/>
        </p:nvSpPr>
        <p:spPr>
          <a:xfrm>
            <a:off x="378652" y="4369386"/>
            <a:ext cx="466695" cy="431027"/>
          </a:xfrm>
          <a:prstGeom prst="ellipse">
            <a:avLst/>
          </a:prstGeom>
          <a:solidFill>
            <a:schemeClr val="tx2">
              <a:lumMod val="60000"/>
              <a:lumOff val="4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chemeClr val="bg1"/>
                </a:solidFill>
              </a:rPr>
              <a:t>2</a:t>
            </a:r>
          </a:p>
        </p:txBody>
      </p:sp>
      <p:sp>
        <p:nvSpPr>
          <p:cNvPr id="23" name="Овал 22"/>
          <p:cNvSpPr/>
          <p:nvPr/>
        </p:nvSpPr>
        <p:spPr>
          <a:xfrm>
            <a:off x="317153" y="6179819"/>
            <a:ext cx="466695" cy="431027"/>
          </a:xfrm>
          <a:prstGeom prst="ellipse">
            <a:avLst/>
          </a:prstGeom>
          <a:solidFill>
            <a:schemeClr val="tx2">
              <a:lumMod val="60000"/>
              <a:lumOff val="4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chemeClr val="bg1"/>
                </a:solidFill>
              </a:rPr>
              <a:t>3</a:t>
            </a:r>
          </a:p>
        </p:txBody>
      </p:sp>
      <p:sp>
        <p:nvSpPr>
          <p:cNvPr id="24" name="Овал 23"/>
          <p:cNvSpPr/>
          <p:nvPr/>
        </p:nvSpPr>
        <p:spPr>
          <a:xfrm>
            <a:off x="4932040" y="2542098"/>
            <a:ext cx="466695" cy="431027"/>
          </a:xfrm>
          <a:prstGeom prst="ellipse">
            <a:avLst/>
          </a:prstGeom>
          <a:solidFill>
            <a:schemeClr val="tx2">
              <a:lumMod val="60000"/>
              <a:lumOff val="4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chemeClr val="bg1"/>
                </a:solidFill>
              </a:rPr>
              <a:t>4</a:t>
            </a:r>
          </a:p>
        </p:txBody>
      </p:sp>
      <p:sp>
        <p:nvSpPr>
          <p:cNvPr id="25" name="Овал 24"/>
          <p:cNvSpPr/>
          <p:nvPr/>
        </p:nvSpPr>
        <p:spPr>
          <a:xfrm>
            <a:off x="5010308" y="4340612"/>
            <a:ext cx="466695" cy="431027"/>
          </a:xfrm>
          <a:prstGeom prst="ellipse">
            <a:avLst/>
          </a:prstGeom>
          <a:solidFill>
            <a:schemeClr val="tx2">
              <a:lumMod val="60000"/>
              <a:lumOff val="4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chemeClr val="bg1"/>
                </a:solidFill>
              </a:rPr>
              <a:t>5</a:t>
            </a:r>
          </a:p>
        </p:txBody>
      </p:sp>
      <p:sp>
        <p:nvSpPr>
          <p:cNvPr id="26" name="Овал 25"/>
          <p:cNvSpPr/>
          <p:nvPr/>
        </p:nvSpPr>
        <p:spPr>
          <a:xfrm>
            <a:off x="5010308" y="6155757"/>
            <a:ext cx="466695" cy="431027"/>
          </a:xfrm>
          <a:prstGeom prst="ellipse">
            <a:avLst/>
          </a:prstGeom>
          <a:solidFill>
            <a:schemeClr val="tx2">
              <a:lumMod val="60000"/>
              <a:lumOff val="4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chemeClr val="bg1"/>
                </a:solidFill>
              </a:rPr>
              <a:t>6</a:t>
            </a:r>
          </a:p>
        </p:txBody>
      </p:sp>
      <p:sp>
        <p:nvSpPr>
          <p:cNvPr id="27" name="Стрелка вправо 26">
            <a:hlinkClick r:id="" action="ppaction://hlinkshowjump?jump=nextslide"/>
          </p:cNvPr>
          <p:cNvSpPr/>
          <p:nvPr/>
        </p:nvSpPr>
        <p:spPr>
          <a:xfrm>
            <a:off x="8228719" y="6375250"/>
            <a:ext cx="792088" cy="479660"/>
          </a:xfrm>
          <a:prstGeom prst="rightArrow">
            <a:avLst/>
          </a:prstGeom>
          <a:solidFill>
            <a:schemeClr val="tx2">
              <a:lumMod val="60000"/>
              <a:lumOff val="4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9609602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2000" fill="hold"/>
                                        <p:tgtEl>
                                          <p:spTgt spid="18"/>
                                        </p:tgtEl>
                                      </p:cBhvr>
                                      <p:by x="150000" y="150000"/>
                                    </p:animScale>
                                  </p:childTnLst>
                                </p:cTn>
                              </p:par>
                              <p:par>
                                <p:cTn id="7" presetID="53" presetClass="entr" presetSubtype="16" fill="hold" grpId="0" nodeType="withEffect">
                                  <p:stCondLst>
                                    <p:cond delay="250"/>
                                  </p:stCondLst>
                                  <p:childTnLst>
                                    <p:set>
                                      <p:cBhvr>
                                        <p:cTn id="8" dur="1" fill="hold">
                                          <p:stCondLst>
                                            <p:cond delay="0"/>
                                          </p:stCondLst>
                                        </p:cTn>
                                        <p:tgtEl>
                                          <p:spTgt spid="7"/>
                                        </p:tgtEl>
                                        <p:attrNameLst>
                                          <p:attrName>style.visibility</p:attrName>
                                        </p:attrNameLst>
                                      </p:cBhvr>
                                      <p:to>
                                        <p:strVal val="visible"/>
                                      </p:to>
                                    </p:set>
                                    <p:anim calcmode="lin" valueType="num">
                                      <p:cBhvr>
                                        <p:cTn id="9" dur="750" fill="hold"/>
                                        <p:tgtEl>
                                          <p:spTgt spid="7"/>
                                        </p:tgtEl>
                                        <p:attrNameLst>
                                          <p:attrName>ppt_w</p:attrName>
                                        </p:attrNameLst>
                                      </p:cBhvr>
                                      <p:tavLst>
                                        <p:tav tm="0">
                                          <p:val>
                                            <p:fltVal val="0"/>
                                          </p:val>
                                        </p:tav>
                                        <p:tav tm="100000">
                                          <p:val>
                                            <p:strVal val="#ppt_w"/>
                                          </p:val>
                                        </p:tav>
                                      </p:tavLst>
                                    </p:anim>
                                    <p:anim calcmode="lin" valueType="num">
                                      <p:cBhvr>
                                        <p:cTn id="10" dur="750" fill="hold"/>
                                        <p:tgtEl>
                                          <p:spTgt spid="7"/>
                                        </p:tgtEl>
                                        <p:attrNameLst>
                                          <p:attrName>ppt_h</p:attrName>
                                        </p:attrNameLst>
                                      </p:cBhvr>
                                      <p:tavLst>
                                        <p:tav tm="0">
                                          <p:val>
                                            <p:fltVal val="0"/>
                                          </p:val>
                                        </p:tav>
                                        <p:tav tm="100000">
                                          <p:val>
                                            <p:strVal val="#ppt_h"/>
                                          </p:val>
                                        </p:tav>
                                      </p:tavLst>
                                    </p:anim>
                                    <p:animEffect transition="in" filter="fade">
                                      <p:cBhvr>
                                        <p:cTn id="11" dur="750"/>
                                        <p:tgtEl>
                                          <p:spTgt spid="7"/>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750" fill="hold"/>
                                        <p:tgtEl>
                                          <p:spTgt spid="4"/>
                                        </p:tgtEl>
                                        <p:attrNameLst>
                                          <p:attrName>ppt_w</p:attrName>
                                        </p:attrNameLst>
                                      </p:cBhvr>
                                      <p:tavLst>
                                        <p:tav tm="0">
                                          <p:val>
                                            <p:fltVal val="0"/>
                                          </p:val>
                                        </p:tav>
                                        <p:tav tm="100000">
                                          <p:val>
                                            <p:strVal val="#ppt_w"/>
                                          </p:val>
                                        </p:tav>
                                      </p:tavLst>
                                    </p:anim>
                                    <p:anim calcmode="lin" valueType="num">
                                      <p:cBhvr>
                                        <p:cTn id="16" dur="750" fill="hold"/>
                                        <p:tgtEl>
                                          <p:spTgt spid="4"/>
                                        </p:tgtEl>
                                        <p:attrNameLst>
                                          <p:attrName>ppt_h</p:attrName>
                                        </p:attrNameLst>
                                      </p:cBhvr>
                                      <p:tavLst>
                                        <p:tav tm="0">
                                          <p:val>
                                            <p:fltVal val="0"/>
                                          </p:val>
                                        </p:tav>
                                        <p:tav tm="100000">
                                          <p:val>
                                            <p:strVal val="#ppt_h"/>
                                          </p:val>
                                        </p:tav>
                                      </p:tavLst>
                                    </p:anim>
                                    <p:animEffect transition="in" filter="fade">
                                      <p:cBhvr>
                                        <p:cTn id="1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21"/>
                    </p:tgtEl>
                  </p:cond>
                </p:stCondLst>
                <p:endSync evt="end" delay="0">
                  <p:rtn val="all"/>
                </p:endSync>
                <p:childTnLst>
                  <p:par>
                    <p:cTn id="19" fill="hold">
                      <p:stCondLst>
                        <p:cond delay="0"/>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750"/>
                                        <p:tgtEl>
                                          <p:spTgt spid="1030"/>
                                        </p:tgtEl>
                                      </p:cBhvr>
                                    </p:animEffect>
                                    <p:set>
                                      <p:cBhvr>
                                        <p:cTn id="23" dur="1" fill="hold">
                                          <p:stCondLst>
                                            <p:cond delay="749"/>
                                          </p:stCondLst>
                                        </p:cTn>
                                        <p:tgtEl>
                                          <p:spTgt spid="1030"/>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24" restart="whenNotActive" fill="hold" evtFilter="cancelBubble" nodeType="interactiveSeq">
                <p:stCondLst>
                  <p:cond evt="onClick" delay="0">
                    <p:tgtEl>
                      <p:spTgt spid="24"/>
                    </p:tgtEl>
                  </p:cond>
                </p:stCondLst>
                <p:endSync evt="end" delay="0">
                  <p:rtn val="all"/>
                </p:endSync>
                <p:childTnLst>
                  <p:par>
                    <p:cTn id="25" fill="hold">
                      <p:stCondLst>
                        <p:cond delay="0"/>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750"/>
                                        <p:tgtEl>
                                          <p:spTgt spid="1038"/>
                                        </p:tgtEl>
                                      </p:cBhvr>
                                    </p:animEffect>
                                    <p:set>
                                      <p:cBhvr>
                                        <p:cTn id="29" dur="1" fill="hold">
                                          <p:stCondLst>
                                            <p:cond delay="749"/>
                                          </p:stCondLst>
                                        </p:cTn>
                                        <p:tgtEl>
                                          <p:spTgt spid="1038"/>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30" restart="whenNotActive" fill="hold" evtFilter="cancelBubble" nodeType="interactiveSeq">
                <p:stCondLst>
                  <p:cond evt="onClick" delay="0">
                    <p:tgtEl>
                      <p:spTgt spid="22"/>
                    </p:tgtEl>
                  </p:cond>
                </p:stCondLst>
                <p:endSync evt="end" delay="0">
                  <p:rtn val="all"/>
                </p:endSync>
                <p:childTnLst>
                  <p:par>
                    <p:cTn id="31" fill="hold">
                      <p:stCondLst>
                        <p:cond delay="0"/>
                      </p:stCondLst>
                      <p:childTnLst>
                        <p:par>
                          <p:cTn id="32" fill="hold">
                            <p:stCondLst>
                              <p:cond delay="0"/>
                            </p:stCondLst>
                            <p:childTnLst>
                              <p:par>
                                <p:cTn id="33" presetID="10" presetClass="exit" presetSubtype="0" fill="hold" nodeType="clickEffect">
                                  <p:stCondLst>
                                    <p:cond delay="0"/>
                                  </p:stCondLst>
                                  <p:childTnLst>
                                    <p:animEffect transition="out" filter="fade">
                                      <p:cBhvr>
                                        <p:cTn id="34" dur="750"/>
                                        <p:tgtEl>
                                          <p:spTgt spid="1031"/>
                                        </p:tgtEl>
                                      </p:cBhvr>
                                    </p:animEffect>
                                    <p:set>
                                      <p:cBhvr>
                                        <p:cTn id="35" dur="1" fill="hold">
                                          <p:stCondLst>
                                            <p:cond delay="749"/>
                                          </p:stCondLst>
                                        </p:cTn>
                                        <p:tgtEl>
                                          <p:spTgt spid="1031"/>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36" restart="whenNotActive" fill="hold" evtFilter="cancelBubble" nodeType="interactiveSeq">
                <p:stCondLst>
                  <p:cond evt="onClick" delay="0">
                    <p:tgtEl>
                      <p:spTgt spid="23"/>
                    </p:tgtEl>
                  </p:cond>
                </p:stCondLst>
                <p:endSync evt="end" delay="0">
                  <p:rtn val="all"/>
                </p:endSync>
                <p:childTnLst>
                  <p:par>
                    <p:cTn id="37" fill="hold">
                      <p:stCondLst>
                        <p:cond delay="0"/>
                      </p:stCondLst>
                      <p:childTnLst>
                        <p:par>
                          <p:cTn id="38" fill="hold">
                            <p:stCondLst>
                              <p:cond delay="0"/>
                            </p:stCondLst>
                            <p:childTnLst>
                              <p:par>
                                <p:cTn id="39" presetID="10" presetClass="exit" presetSubtype="0" fill="hold" nodeType="clickEffect">
                                  <p:stCondLst>
                                    <p:cond delay="0"/>
                                  </p:stCondLst>
                                  <p:childTnLst>
                                    <p:animEffect transition="out" filter="fade">
                                      <p:cBhvr>
                                        <p:cTn id="40" dur="750"/>
                                        <p:tgtEl>
                                          <p:spTgt spid="3074"/>
                                        </p:tgtEl>
                                      </p:cBhvr>
                                    </p:animEffect>
                                    <p:set>
                                      <p:cBhvr>
                                        <p:cTn id="41" dur="1" fill="hold">
                                          <p:stCondLst>
                                            <p:cond delay="749"/>
                                          </p:stCondLst>
                                        </p:cTn>
                                        <p:tgtEl>
                                          <p:spTgt spid="3074"/>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42" restart="whenNotActive" fill="hold" evtFilter="cancelBubble" nodeType="interactiveSeq">
                <p:stCondLst>
                  <p:cond evt="onClick" delay="0">
                    <p:tgtEl>
                      <p:spTgt spid="25"/>
                    </p:tgtEl>
                  </p:cond>
                </p:stCondLst>
                <p:endSync evt="end" delay="0">
                  <p:rtn val="all"/>
                </p:endSync>
                <p:childTnLst>
                  <p:par>
                    <p:cTn id="43" fill="hold">
                      <p:stCondLst>
                        <p:cond delay="0"/>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750"/>
                                        <p:tgtEl>
                                          <p:spTgt spid="1039"/>
                                        </p:tgtEl>
                                      </p:cBhvr>
                                    </p:animEffect>
                                    <p:set>
                                      <p:cBhvr>
                                        <p:cTn id="47" dur="1" fill="hold">
                                          <p:stCondLst>
                                            <p:cond delay="749"/>
                                          </p:stCondLst>
                                        </p:cTn>
                                        <p:tgtEl>
                                          <p:spTgt spid="1039"/>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48" restart="whenNotActive" fill="hold" evtFilter="cancelBubble" nodeType="interactiveSeq">
                <p:stCondLst>
                  <p:cond evt="onClick" delay="0">
                    <p:tgtEl>
                      <p:spTgt spid="26"/>
                    </p:tgtEl>
                  </p:cond>
                </p:stCondLst>
                <p:endSync evt="end" delay="0">
                  <p:rtn val="all"/>
                </p:endSync>
                <p:childTnLst>
                  <p:par>
                    <p:cTn id="49" fill="hold">
                      <p:stCondLst>
                        <p:cond delay="0"/>
                      </p:stCondLst>
                      <p:childTnLst>
                        <p:par>
                          <p:cTn id="50" fill="hold">
                            <p:stCondLst>
                              <p:cond delay="0"/>
                            </p:stCondLst>
                            <p:childTnLst>
                              <p:par>
                                <p:cTn id="51" presetID="10" presetClass="exit" presetSubtype="0" fill="hold" nodeType="clickEffect">
                                  <p:stCondLst>
                                    <p:cond delay="0"/>
                                  </p:stCondLst>
                                  <p:childTnLst>
                                    <p:animEffect transition="out" filter="fade">
                                      <p:cBhvr>
                                        <p:cTn id="52" dur="750"/>
                                        <p:tgtEl>
                                          <p:spTgt spid="1027"/>
                                        </p:tgtEl>
                                      </p:cBhvr>
                                    </p:animEffect>
                                    <p:set>
                                      <p:cBhvr>
                                        <p:cTn id="53" dur="1" fill="hold">
                                          <p:stCondLst>
                                            <p:cond delay="749"/>
                                          </p:stCondLst>
                                        </p:cTn>
                                        <p:tgtEl>
                                          <p:spTgt spid="1027"/>
                                        </p:tgtEl>
                                        <p:attrNameLst>
                                          <p:attrName>style.visibility</p:attrName>
                                        </p:attrNameLst>
                                      </p:cBhvr>
                                      <p:to>
                                        <p:strVal val="hidden"/>
                                      </p:to>
                                    </p:set>
                                  </p:childTnLst>
                                </p:cTn>
                              </p:par>
                            </p:childTnLst>
                          </p:cTn>
                        </p:par>
                      </p:childTnLst>
                    </p:cTn>
                  </p:par>
                </p:childTnLst>
              </p:cTn>
              <p:nextCondLst>
                <p:cond evt="onClick" delay="0">
                  <p:tgtEl>
                    <p:spTgt spid="26"/>
                  </p:tgtEl>
                </p:cond>
              </p:nextCondLst>
            </p:seq>
          </p:childTnLst>
        </p:cTn>
      </p:par>
    </p:tnLst>
    <p:bldLst>
      <p:bldP spid="7"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3" descr="C:\Users\03UstyanSA\Desktop\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5918"/>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2282" y="244982"/>
            <a:ext cx="9144000" cy="584775"/>
          </a:xfrm>
          <a:prstGeom prst="rect">
            <a:avLst/>
          </a:prstGeom>
        </p:spPr>
        <p:txBody>
          <a:bodyPr wrap="square">
            <a:spAutoFit/>
          </a:bodyPr>
          <a:lstStyle/>
          <a:p>
            <a:pPr algn="ctr">
              <a:defRPr/>
            </a:pPr>
            <a:r>
              <a:rPr lang="ru-RU" sz="3200" b="1" dirty="0">
                <a:ln w="1905"/>
                <a:solidFill>
                  <a:srgbClr val="FF5050"/>
                </a:solidFill>
                <a:effectLst>
                  <a:innerShdw blurRad="69850" dist="43180" dir="5400000">
                    <a:srgbClr val="000000">
                      <a:alpha val="65000"/>
                    </a:srgbClr>
                  </a:innerShdw>
                </a:effectLst>
              </a:rPr>
              <a:t>ПРИМЕРЫ МОШЕННИЧЕСТВА</a:t>
            </a:r>
          </a:p>
        </p:txBody>
      </p:sp>
      <p:pic>
        <p:nvPicPr>
          <p:cNvPr id="1044" name="Picture 20" descr="C:\Users\03UstyanSA\Desktop\БАЗА\кибермош\пять способов потерять деньги\moscennik_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39648" y="-2896443"/>
            <a:ext cx="9753600" cy="4219575"/>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C:\Users\03UstyanSA\Desktop\БАЗА\кибермош\случай-настройка бвнкомата\7_cb_state_pic_.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062848" y="15022288"/>
            <a:ext cx="9753600" cy="4162425"/>
          </a:xfrm>
          <a:prstGeom prst="rect">
            <a:avLst/>
          </a:prstGeom>
          <a:noFill/>
          <a:extLst>
            <a:ext uri="{909E8E84-426E-40DD-AFC4-6F175D3DCCD1}">
              <a14:hiddenFill xmlns:a14="http://schemas.microsoft.com/office/drawing/2010/main">
                <a:solidFill>
                  <a:srgbClr val="FFFFFF"/>
                </a:solidFill>
              </a14:hiddenFill>
            </a:ext>
          </a:extLst>
        </p:spPr>
      </p:pic>
      <p:pic>
        <p:nvPicPr>
          <p:cNvPr id="1047" name="Picture 23" descr="C:\Users\03UstyanSA\Desktop\БАЗА\кибермош\срочно нужна помощь\925392ad034656dc7a01a085cfae4a5a.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852204" y="-16123533"/>
            <a:ext cx="9753600" cy="4219576"/>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C:\Users\03UstyanSA\Desktop\БАЗА\кибермош\Установите приложение\e38ff083e79f6b10b426392bac1b9d19.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81135" y="14147465"/>
            <a:ext cx="9753600" cy="4191000"/>
          </a:xfrm>
          <a:prstGeom prst="rect">
            <a:avLst/>
          </a:prstGeom>
          <a:noFill/>
          <a:extLst>
            <a:ext uri="{909E8E84-426E-40DD-AFC4-6F175D3DCCD1}">
              <a14:hiddenFill xmlns:a14="http://schemas.microsoft.com/office/drawing/2010/main">
                <a:solidFill>
                  <a:srgbClr val="FFFFFF"/>
                </a:solidFill>
              </a14:hiddenFill>
            </a:ext>
          </a:extLst>
        </p:spPr>
      </p:pic>
      <p:pic>
        <p:nvPicPr>
          <p:cNvPr id="1049" name="Picture 25" descr="C:\Users\03UstyanSA\Desktop\БАЗА\кибермош\фишинг\2dcfb3423c2beafd3f7caa1606a5bb62.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141305" y="-11988412"/>
            <a:ext cx="4905375" cy="4905376"/>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C:\Users\03UstyanSA\Desktop\БАЗА\кибермош\фишинг\5c87bc45d1cfcea78a9eec9f4175f560.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15107" y="-14251869"/>
            <a:ext cx="9753600" cy="4467225"/>
          </a:xfrm>
          <a:prstGeom prst="rect">
            <a:avLst/>
          </a:prstGeom>
          <a:noFill/>
          <a:extLst>
            <a:ext uri="{909E8E84-426E-40DD-AFC4-6F175D3DCCD1}">
              <a14:hiddenFill xmlns:a14="http://schemas.microsoft.com/office/drawing/2010/main">
                <a:solidFill>
                  <a:srgbClr val="FFFFFF"/>
                </a:solidFill>
              </a14:hiddenFill>
            </a:ext>
          </a:extLst>
        </p:spPr>
      </p:pic>
      <p:pic>
        <p:nvPicPr>
          <p:cNvPr id="1051" name="Picture 27" descr="C:\Users\03UstyanSA\Desktop\БАЗА\кибермош\фишинг\7dca93cca87d987f29fdcb918d660399.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38773" y="-12128787"/>
            <a:ext cx="9753600" cy="4467226"/>
          </a:xfrm>
          <a:prstGeom prst="rect">
            <a:avLst/>
          </a:prstGeom>
          <a:noFill/>
          <a:extLst>
            <a:ext uri="{909E8E84-426E-40DD-AFC4-6F175D3DCCD1}">
              <a14:hiddenFill xmlns:a14="http://schemas.microsoft.com/office/drawing/2010/main">
                <a:solidFill>
                  <a:srgbClr val="FFFFFF"/>
                </a:solidFill>
              </a14:hiddenFill>
            </a:ext>
          </a:extLst>
        </p:spPr>
      </p:pic>
      <p:pic>
        <p:nvPicPr>
          <p:cNvPr id="1053" name="Picture 29" descr="C:\Users\03UstyanSA\Desktop\БАЗА\кибермош\я сотрудник Банка России\0b16087f8b7c9daef61662938c0e07fa.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094562" y="14147465"/>
            <a:ext cx="9753600" cy="4162425"/>
          </a:xfrm>
          <a:prstGeom prst="rect">
            <a:avLst/>
          </a:prstGeom>
          <a:noFill/>
          <a:extLst>
            <a:ext uri="{909E8E84-426E-40DD-AFC4-6F175D3DCCD1}">
              <a14:hiddenFill xmlns:a14="http://schemas.microsoft.com/office/drawing/2010/main">
                <a:solidFill>
                  <a:srgbClr val="FFFFFF"/>
                </a:solidFill>
              </a14:hiddenFill>
            </a:ext>
          </a:extLst>
        </p:spPr>
      </p:pic>
      <p:sp>
        <p:nvSpPr>
          <p:cNvPr id="33" name="Прямоугольник 32">
            <a:hlinkClick r:id="rId12" action="ppaction://hlinksldjump"/>
          </p:cNvPr>
          <p:cNvSpPr/>
          <p:nvPr/>
        </p:nvSpPr>
        <p:spPr>
          <a:xfrm>
            <a:off x="899592" y="1556822"/>
            <a:ext cx="3253201" cy="707886"/>
          </a:xfrm>
          <a:prstGeom prst="rect">
            <a:avLst/>
          </a:prstGeom>
          <a:effectLst>
            <a:glow rad="101600">
              <a:schemeClr val="accent2">
                <a:satMod val="175000"/>
                <a:alpha val="40000"/>
              </a:schemeClr>
            </a:glow>
          </a:effectLst>
        </p:spPr>
        <p:txBody>
          <a:bodyPr wrap="square">
            <a:spAutoFit/>
          </a:bodyPr>
          <a:lstStyle/>
          <a:p>
            <a:pPr algn="ctr">
              <a:defRPr/>
            </a:pPr>
            <a:r>
              <a:rPr lang="ru-RU" sz="4000" b="1" dirty="0">
                <a:ln w="1905"/>
                <a:solidFill>
                  <a:srgbClr val="FF5050"/>
                </a:solidFill>
                <a:effectLst>
                  <a:innerShdw blurRad="69850" dist="43180" dir="5400000">
                    <a:srgbClr val="000000">
                      <a:alpha val="65000"/>
                    </a:srgbClr>
                  </a:innerShdw>
                </a:effectLst>
              </a:rPr>
              <a:t>СИТУАЦИЯ 1</a:t>
            </a:r>
          </a:p>
        </p:txBody>
      </p:sp>
      <p:pic>
        <p:nvPicPr>
          <p:cNvPr id="28" name="Picture 26" descr="C:\Users\03UstyanSA\Desktop\БАЗА\кибермош\фишинг\5c87bc45d1cfcea78a9eec9f4175f560.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84000" y="1440000"/>
            <a:ext cx="3344493" cy="153180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39" name="Прямоугольник 38">
            <a:hlinkClick r:id="rId14" action="ppaction://hlinksldjump"/>
          </p:cNvPr>
          <p:cNvSpPr/>
          <p:nvPr/>
        </p:nvSpPr>
        <p:spPr>
          <a:xfrm>
            <a:off x="5289262" y="4593470"/>
            <a:ext cx="3253201" cy="707886"/>
          </a:xfrm>
          <a:prstGeom prst="rect">
            <a:avLst/>
          </a:prstGeom>
          <a:effectLst>
            <a:glow rad="101600">
              <a:schemeClr val="accent2">
                <a:satMod val="175000"/>
                <a:alpha val="40000"/>
              </a:schemeClr>
            </a:glow>
          </a:effectLst>
        </p:spPr>
        <p:txBody>
          <a:bodyPr wrap="square">
            <a:spAutoFit/>
          </a:bodyPr>
          <a:lstStyle/>
          <a:p>
            <a:pPr algn="ctr">
              <a:defRPr/>
            </a:pPr>
            <a:r>
              <a:rPr lang="ru-RU" sz="4000" b="1" dirty="0">
                <a:ln w="1905"/>
                <a:solidFill>
                  <a:srgbClr val="FF5050"/>
                </a:solidFill>
                <a:effectLst>
                  <a:innerShdw blurRad="69850" dist="43180" dir="5400000">
                    <a:srgbClr val="000000">
                      <a:alpha val="65000"/>
                    </a:srgbClr>
                  </a:innerShdw>
                </a:effectLst>
              </a:rPr>
              <a:t>СИТУАЦИЯ 4</a:t>
            </a:r>
          </a:p>
        </p:txBody>
      </p:sp>
      <p:sp>
        <p:nvSpPr>
          <p:cNvPr id="40" name="Прямоугольник 39">
            <a:hlinkClick r:id="rId15" action="ppaction://hlinksldjump"/>
          </p:cNvPr>
          <p:cNvSpPr/>
          <p:nvPr/>
        </p:nvSpPr>
        <p:spPr>
          <a:xfrm>
            <a:off x="760607" y="4566744"/>
            <a:ext cx="3253201" cy="707886"/>
          </a:xfrm>
          <a:prstGeom prst="rect">
            <a:avLst/>
          </a:prstGeom>
          <a:effectLst>
            <a:glow rad="101600">
              <a:schemeClr val="accent2">
                <a:satMod val="175000"/>
                <a:alpha val="40000"/>
              </a:schemeClr>
            </a:glow>
          </a:effectLst>
        </p:spPr>
        <p:txBody>
          <a:bodyPr wrap="square">
            <a:spAutoFit/>
          </a:bodyPr>
          <a:lstStyle/>
          <a:p>
            <a:pPr algn="ctr">
              <a:defRPr/>
            </a:pPr>
            <a:r>
              <a:rPr lang="ru-RU" sz="4000" b="1" dirty="0">
                <a:ln w="1905"/>
                <a:solidFill>
                  <a:srgbClr val="FF5050"/>
                </a:solidFill>
                <a:effectLst>
                  <a:innerShdw blurRad="69850" dist="43180" dir="5400000">
                    <a:srgbClr val="000000">
                      <a:alpha val="65000"/>
                    </a:srgbClr>
                  </a:innerShdw>
                </a:effectLst>
              </a:rPr>
              <a:t>СИТУАЦИЯ 3</a:t>
            </a:r>
          </a:p>
        </p:txBody>
      </p:sp>
      <p:sp>
        <p:nvSpPr>
          <p:cNvPr id="41" name="Прямоугольник 40">
            <a:hlinkClick r:id="rId16" action="ppaction://hlinksldjump"/>
          </p:cNvPr>
          <p:cNvSpPr/>
          <p:nvPr/>
        </p:nvSpPr>
        <p:spPr>
          <a:xfrm>
            <a:off x="5171300" y="1579794"/>
            <a:ext cx="3253201" cy="707886"/>
          </a:xfrm>
          <a:prstGeom prst="rect">
            <a:avLst/>
          </a:prstGeom>
          <a:effectLst>
            <a:glow rad="101600">
              <a:schemeClr val="accent2">
                <a:satMod val="175000"/>
                <a:alpha val="40000"/>
              </a:schemeClr>
            </a:glow>
          </a:effectLst>
        </p:spPr>
        <p:txBody>
          <a:bodyPr wrap="square">
            <a:spAutoFit/>
          </a:bodyPr>
          <a:lstStyle/>
          <a:p>
            <a:pPr algn="ctr">
              <a:defRPr/>
            </a:pPr>
            <a:r>
              <a:rPr lang="ru-RU" sz="4000" b="1" dirty="0">
                <a:ln w="1905"/>
                <a:solidFill>
                  <a:srgbClr val="FF5050"/>
                </a:solidFill>
                <a:effectLst>
                  <a:innerShdw blurRad="69850" dist="43180" dir="5400000">
                    <a:srgbClr val="000000">
                      <a:alpha val="65000"/>
                    </a:srgbClr>
                  </a:innerShdw>
                </a:effectLst>
              </a:rPr>
              <a:t>СИТУАЦИЯ 2</a:t>
            </a:r>
          </a:p>
        </p:txBody>
      </p:sp>
      <p:pic>
        <p:nvPicPr>
          <p:cNvPr id="32" name="Picture 26" descr="C:\Users\03UstyanSA\Desktop\БАЗА\кибермош\фишинг\5c87bc45d1cfcea78a9eec9f4175f560.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076000" y="4140000"/>
            <a:ext cx="3344493" cy="153180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30" name="Picture 26" descr="C:\Users\03UstyanSA\Desktop\БАЗА\кибермош\фишинг\5c87bc45d1cfcea78a9eec9f4175f560.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84000" y="4140000"/>
            <a:ext cx="3344493" cy="153180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31" name="Picture 26" descr="C:\Users\03UstyanSA\Desktop\БАЗА\кибермош\фишинг\5c87bc45d1cfcea78a9eec9f4175f560.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076000" y="1440000"/>
            <a:ext cx="3344493" cy="153180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20" name="Овал 19"/>
          <p:cNvSpPr/>
          <p:nvPr/>
        </p:nvSpPr>
        <p:spPr>
          <a:xfrm>
            <a:off x="395593" y="2839567"/>
            <a:ext cx="466695" cy="431027"/>
          </a:xfrm>
          <a:prstGeom prst="ellipse">
            <a:avLst/>
          </a:prstGeom>
          <a:solidFill>
            <a:schemeClr val="tx2">
              <a:lumMod val="60000"/>
              <a:lumOff val="4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chemeClr val="bg1"/>
                </a:solidFill>
              </a:rPr>
              <a:t>1</a:t>
            </a:r>
          </a:p>
        </p:txBody>
      </p:sp>
      <p:sp>
        <p:nvSpPr>
          <p:cNvPr id="21" name="Овал 20"/>
          <p:cNvSpPr/>
          <p:nvPr/>
        </p:nvSpPr>
        <p:spPr>
          <a:xfrm>
            <a:off x="4842652" y="2756290"/>
            <a:ext cx="466695" cy="431027"/>
          </a:xfrm>
          <a:prstGeom prst="ellipse">
            <a:avLst/>
          </a:prstGeom>
          <a:solidFill>
            <a:schemeClr val="tx2">
              <a:lumMod val="60000"/>
              <a:lumOff val="4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chemeClr val="bg1"/>
                </a:solidFill>
              </a:rPr>
              <a:t>2</a:t>
            </a:r>
          </a:p>
        </p:txBody>
      </p:sp>
      <p:sp>
        <p:nvSpPr>
          <p:cNvPr id="22" name="Овал 21"/>
          <p:cNvSpPr/>
          <p:nvPr/>
        </p:nvSpPr>
        <p:spPr>
          <a:xfrm>
            <a:off x="380022" y="5517232"/>
            <a:ext cx="466695" cy="431027"/>
          </a:xfrm>
          <a:prstGeom prst="ellipse">
            <a:avLst/>
          </a:prstGeom>
          <a:solidFill>
            <a:schemeClr val="tx2">
              <a:lumMod val="60000"/>
              <a:lumOff val="4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chemeClr val="bg1"/>
                </a:solidFill>
              </a:rPr>
              <a:t>3</a:t>
            </a:r>
          </a:p>
        </p:txBody>
      </p:sp>
      <p:sp>
        <p:nvSpPr>
          <p:cNvPr id="23" name="Овал 22"/>
          <p:cNvSpPr/>
          <p:nvPr/>
        </p:nvSpPr>
        <p:spPr>
          <a:xfrm>
            <a:off x="4842652" y="5517232"/>
            <a:ext cx="466695" cy="431027"/>
          </a:xfrm>
          <a:prstGeom prst="ellipse">
            <a:avLst/>
          </a:prstGeom>
          <a:solidFill>
            <a:schemeClr val="tx2">
              <a:lumMod val="60000"/>
              <a:lumOff val="4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chemeClr val="bg1"/>
                </a:solidFill>
              </a:rPr>
              <a:t>4</a:t>
            </a:r>
          </a:p>
        </p:txBody>
      </p:sp>
    </p:spTree>
    <p:extLst>
      <p:ext uri="{BB962C8B-B14F-4D97-AF65-F5344CB8AC3E}">
        <p14:creationId xmlns:p14="http://schemas.microsoft.com/office/powerpoint/2010/main" val="208083028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2000" fill="hold"/>
                                        <p:tgtEl>
                                          <p:spTgt spid="18"/>
                                        </p:tgtEl>
                                      </p:cBhvr>
                                      <p:by x="150000" y="150000"/>
                                    </p:animScale>
                                  </p:childTnLst>
                                </p:cTn>
                              </p:par>
                              <p:par>
                                <p:cTn id="7" presetID="53" presetClass="entr" presetSubtype="16" fill="hold" grpId="0" nodeType="withEffect">
                                  <p:stCondLst>
                                    <p:cond delay="250"/>
                                  </p:stCondLst>
                                  <p:childTnLst>
                                    <p:set>
                                      <p:cBhvr>
                                        <p:cTn id="8" dur="1" fill="hold">
                                          <p:stCondLst>
                                            <p:cond delay="0"/>
                                          </p:stCondLst>
                                        </p:cTn>
                                        <p:tgtEl>
                                          <p:spTgt spid="7"/>
                                        </p:tgtEl>
                                        <p:attrNameLst>
                                          <p:attrName>style.visibility</p:attrName>
                                        </p:attrNameLst>
                                      </p:cBhvr>
                                      <p:to>
                                        <p:strVal val="visible"/>
                                      </p:to>
                                    </p:set>
                                    <p:anim calcmode="lin" valueType="num">
                                      <p:cBhvr>
                                        <p:cTn id="9" dur="750" fill="hold"/>
                                        <p:tgtEl>
                                          <p:spTgt spid="7"/>
                                        </p:tgtEl>
                                        <p:attrNameLst>
                                          <p:attrName>ppt_w</p:attrName>
                                        </p:attrNameLst>
                                      </p:cBhvr>
                                      <p:tavLst>
                                        <p:tav tm="0">
                                          <p:val>
                                            <p:fltVal val="0"/>
                                          </p:val>
                                        </p:tav>
                                        <p:tav tm="100000">
                                          <p:val>
                                            <p:strVal val="#ppt_w"/>
                                          </p:val>
                                        </p:tav>
                                      </p:tavLst>
                                    </p:anim>
                                    <p:anim calcmode="lin" valueType="num">
                                      <p:cBhvr>
                                        <p:cTn id="10" dur="750" fill="hold"/>
                                        <p:tgtEl>
                                          <p:spTgt spid="7"/>
                                        </p:tgtEl>
                                        <p:attrNameLst>
                                          <p:attrName>ppt_h</p:attrName>
                                        </p:attrNameLst>
                                      </p:cBhvr>
                                      <p:tavLst>
                                        <p:tav tm="0">
                                          <p:val>
                                            <p:fltVal val="0"/>
                                          </p:val>
                                        </p:tav>
                                        <p:tav tm="100000">
                                          <p:val>
                                            <p:strVal val="#ppt_h"/>
                                          </p:val>
                                        </p:tav>
                                      </p:tavLst>
                                    </p:anim>
                                    <p:animEffect transition="in" filter="fade">
                                      <p:cBhvr>
                                        <p:cTn id="11"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20"/>
                    </p:tgtEl>
                  </p:cond>
                </p:stCondLst>
                <p:endSync evt="end" delay="0">
                  <p:rtn val="all"/>
                </p:endSync>
                <p:childTnLst>
                  <p:par>
                    <p:cTn id="13" fill="hold">
                      <p:stCondLst>
                        <p:cond delay="0"/>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750"/>
                                        <p:tgtEl>
                                          <p:spTgt spid="28"/>
                                        </p:tgtEl>
                                      </p:cBhvr>
                                    </p:animEffect>
                                    <p:set>
                                      <p:cBhvr>
                                        <p:cTn id="17" dur="1" fill="hold">
                                          <p:stCondLst>
                                            <p:cond delay="74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18" restart="whenNotActive" fill="hold" evtFilter="cancelBubble" nodeType="interactiveSeq">
                <p:stCondLst>
                  <p:cond evt="onClick" delay="0">
                    <p:tgtEl>
                      <p:spTgt spid="21"/>
                    </p:tgtEl>
                  </p:cond>
                </p:stCondLst>
                <p:endSync evt="end" delay="0">
                  <p:rtn val="all"/>
                </p:endSync>
                <p:childTnLst>
                  <p:par>
                    <p:cTn id="19" fill="hold">
                      <p:stCondLst>
                        <p:cond delay="0"/>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750"/>
                                        <p:tgtEl>
                                          <p:spTgt spid="31"/>
                                        </p:tgtEl>
                                      </p:cBhvr>
                                    </p:animEffect>
                                    <p:set>
                                      <p:cBhvr>
                                        <p:cTn id="23" dur="1" fill="hold">
                                          <p:stCondLst>
                                            <p:cond delay="74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24" restart="whenNotActive" fill="hold" evtFilter="cancelBubble" nodeType="interactiveSeq">
                <p:stCondLst>
                  <p:cond evt="onClick" delay="0">
                    <p:tgtEl>
                      <p:spTgt spid="22"/>
                    </p:tgtEl>
                  </p:cond>
                </p:stCondLst>
                <p:endSync evt="end" delay="0">
                  <p:rtn val="all"/>
                </p:endSync>
                <p:childTnLst>
                  <p:par>
                    <p:cTn id="25" fill="hold">
                      <p:stCondLst>
                        <p:cond delay="0"/>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750"/>
                                        <p:tgtEl>
                                          <p:spTgt spid="30"/>
                                        </p:tgtEl>
                                      </p:cBhvr>
                                    </p:animEffect>
                                    <p:set>
                                      <p:cBhvr>
                                        <p:cTn id="29" dur="1" fill="hold">
                                          <p:stCondLst>
                                            <p:cond delay="74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30" restart="whenNotActive" fill="hold" evtFilter="cancelBubble" nodeType="interactiveSeq">
                <p:stCondLst>
                  <p:cond evt="onClick" delay="0">
                    <p:tgtEl>
                      <p:spTgt spid="23"/>
                    </p:tgtEl>
                  </p:cond>
                </p:stCondLst>
                <p:endSync evt="end" delay="0">
                  <p:rtn val="all"/>
                </p:endSync>
                <p:childTnLst>
                  <p:par>
                    <p:cTn id="31" fill="hold">
                      <p:stCondLst>
                        <p:cond delay="0"/>
                      </p:stCondLst>
                      <p:childTnLst>
                        <p:par>
                          <p:cTn id="32" fill="hold">
                            <p:stCondLst>
                              <p:cond delay="0"/>
                            </p:stCondLst>
                            <p:childTnLst>
                              <p:par>
                                <p:cTn id="33" presetID="10" presetClass="exit" presetSubtype="0" fill="hold" nodeType="clickEffect">
                                  <p:stCondLst>
                                    <p:cond delay="0"/>
                                  </p:stCondLst>
                                  <p:childTnLst>
                                    <p:animEffect transition="out" filter="fade">
                                      <p:cBhvr>
                                        <p:cTn id="34" dur="750"/>
                                        <p:tgtEl>
                                          <p:spTgt spid="32"/>
                                        </p:tgtEl>
                                      </p:cBhvr>
                                    </p:animEffect>
                                    <p:set>
                                      <p:cBhvr>
                                        <p:cTn id="35" dur="1" fill="hold">
                                          <p:stCondLst>
                                            <p:cond delay="74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3" descr="C:\Users\03UstyanSA\Desktop\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solidFill>
            <a:srgbClr val="002060"/>
          </a:solidFill>
          <a:extLst/>
        </p:spPr>
      </p:pic>
      <p:sp>
        <p:nvSpPr>
          <p:cNvPr id="33" name="Прямоугольник 32"/>
          <p:cNvSpPr/>
          <p:nvPr/>
        </p:nvSpPr>
        <p:spPr>
          <a:xfrm>
            <a:off x="323527" y="4284000"/>
            <a:ext cx="4032448" cy="1508105"/>
          </a:xfrm>
          <a:prstGeom prst="rect">
            <a:avLst/>
          </a:prstGeom>
          <a:effectLst>
            <a:glow rad="101600">
              <a:schemeClr val="accent2">
                <a:satMod val="175000"/>
                <a:alpha val="40000"/>
              </a:schemeClr>
            </a:glow>
          </a:effectLst>
        </p:spPr>
        <p:txBody>
          <a:bodyPr wrap="square">
            <a:spAutoFit/>
          </a:bodyPr>
          <a:lstStyle/>
          <a:p>
            <a:pPr algn="ctr">
              <a:defRPr/>
            </a:pPr>
            <a:r>
              <a:rPr lang="ru-RU" sz="3200" b="1" dirty="0">
                <a:ln w="1905"/>
                <a:solidFill>
                  <a:srgbClr val="FF5050"/>
                </a:solidFill>
                <a:effectLst>
                  <a:innerShdw blurRad="69850" dist="43180" dir="5400000">
                    <a:srgbClr val="000000">
                      <a:alpha val="65000"/>
                    </a:srgbClr>
                  </a:innerShdw>
                </a:effectLst>
              </a:rPr>
              <a:t>СИТУАЦИЯ 1</a:t>
            </a:r>
          </a:p>
          <a:p>
            <a:pPr algn="ctr">
              <a:defRPr/>
            </a:pPr>
            <a:endParaRPr lang="en-US" sz="1200" b="1" dirty="0">
              <a:ln w="1905"/>
              <a:solidFill>
                <a:srgbClr val="FF5050"/>
              </a:solidFill>
              <a:effectLst>
                <a:innerShdw blurRad="69850" dist="43180" dir="5400000">
                  <a:srgbClr val="000000">
                    <a:alpha val="65000"/>
                  </a:srgbClr>
                </a:innerShdw>
              </a:effectLst>
            </a:endParaRPr>
          </a:p>
          <a:p>
            <a:pPr algn="ctr">
              <a:defRPr/>
            </a:pPr>
            <a:r>
              <a:rPr lang="ru-RU" sz="2400" b="1" i="1" dirty="0">
                <a:ln w="1905"/>
                <a:solidFill>
                  <a:srgbClr val="FF5050"/>
                </a:solidFill>
                <a:effectLst>
                  <a:innerShdw blurRad="69850" dist="43180" dir="5400000">
                    <a:srgbClr val="000000">
                      <a:alpha val="65000"/>
                    </a:srgbClr>
                  </a:innerShdw>
                </a:effectLst>
              </a:rPr>
              <a:t>«Звонит незнакомый мужчина…»</a:t>
            </a:r>
          </a:p>
        </p:txBody>
      </p:sp>
      <p:sp>
        <p:nvSpPr>
          <p:cNvPr id="27" name="Прямоугольник 26"/>
          <p:cNvSpPr/>
          <p:nvPr/>
        </p:nvSpPr>
        <p:spPr>
          <a:xfrm>
            <a:off x="4608000" y="476672"/>
            <a:ext cx="3759864" cy="584775"/>
          </a:xfrm>
          <a:prstGeom prst="rect">
            <a:avLst/>
          </a:prstGeom>
          <a:effectLst>
            <a:glow rad="101600">
              <a:schemeClr val="accent2">
                <a:satMod val="175000"/>
                <a:alpha val="40000"/>
              </a:schemeClr>
            </a:glow>
          </a:effectLst>
        </p:spPr>
        <p:txBody>
          <a:bodyPr wrap="square">
            <a:spAutoFit/>
          </a:bodyPr>
          <a:lstStyle/>
          <a:p>
            <a:pPr algn="ctr">
              <a:defRPr/>
            </a:pPr>
            <a:r>
              <a:rPr lang="ru-RU" sz="3200" b="1" dirty="0">
                <a:ln w="1905"/>
                <a:solidFill>
                  <a:srgbClr val="FF5050"/>
                </a:solidFill>
                <a:effectLst>
                  <a:innerShdw blurRad="69850" dist="43180" dir="5400000">
                    <a:srgbClr val="000000">
                      <a:alpha val="65000"/>
                    </a:srgbClr>
                  </a:innerShdw>
                </a:effectLst>
              </a:rPr>
              <a:t>ВАРИАНТЫ ОТВЕТА</a:t>
            </a:r>
          </a:p>
        </p:txBody>
      </p:sp>
      <p:pic>
        <p:nvPicPr>
          <p:cNvPr id="12" name="Picture 4" descr="C:\Users\Игорь\Desktop\Юля работа\В работе\картинки\Dostoinstva-i-nedostatki-investitsionnyh-vkladov-2-670x334.png"/>
          <p:cNvPicPr>
            <a:picLocks noChangeAspect="1" noChangeArrowheads="1"/>
          </p:cNvPicPr>
          <p:nvPr/>
        </p:nvPicPr>
        <p:blipFill>
          <a:blip r:embed="rId4"/>
          <a:srcRect r="47762"/>
          <a:stretch>
            <a:fillRect/>
          </a:stretch>
        </p:blipFill>
        <p:spPr bwMode="auto">
          <a:xfrm>
            <a:off x="5832000" y="1548000"/>
            <a:ext cx="1272913" cy="1214358"/>
          </a:xfrm>
          <a:prstGeom prst="rect">
            <a:avLst/>
          </a:prstGeom>
          <a:noFill/>
          <a:ln w="9525">
            <a:noFill/>
            <a:miter lim="800000"/>
            <a:headEnd/>
            <a:tailEnd/>
          </a:ln>
        </p:spPr>
      </p:pic>
      <p:pic>
        <p:nvPicPr>
          <p:cNvPr id="13" name="Picture 5" descr="C:\Users\Игорь\Desktop\Юля работа\В работе\картинки\Dostoinstva-i-nedostatki-investitsionnyh-vkladov-2-670x334.png"/>
          <p:cNvPicPr>
            <a:picLocks noChangeAspect="1" noChangeArrowheads="1"/>
          </p:cNvPicPr>
          <p:nvPr/>
        </p:nvPicPr>
        <p:blipFill>
          <a:blip r:embed="rId4"/>
          <a:srcRect l="50372"/>
          <a:stretch>
            <a:fillRect/>
          </a:stretch>
        </p:blipFill>
        <p:spPr bwMode="auto">
          <a:xfrm>
            <a:off x="5832000" y="3204000"/>
            <a:ext cx="1293063" cy="1299228"/>
          </a:xfrm>
          <a:prstGeom prst="rect">
            <a:avLst/>
          </a:prstGeom>
          <a:noFill/>
          <a:ln w="9525">
            <a:noFill/>
            <a:miter lim="800000"/>
            <a:headEnd/>
            <a:tailEnd/>
          </a:ln>
        </p:spPr>
      </p:pic>
      <p:pic>
        <p:nvPicPr>
          <p:cNvPr id="15" name="Picture 5" descr="C:\Users\Игорь\Desktop\Юля работа\В работе\картинки\Dostoinstva-i-nedostatki-investitsionnyh-vkladov-2-670x334.png"/>
          <p:cNvPicPr>
            <a:picLocks noChangeAspect="1" noChangeArrowheads="1"/>
          </p:cNvPicPr>
          <p:nvPr/>
        </p:nvPicPr>
        <p:blipFill>
          <a:blip r:embed="rId4"/>
          <a:srcRect l="50372"/>
          <a:stretch>
            <a:fillRect/>
          </a:stretch>
        </p:blipFill>
        <p:spPr bwMode="auto">
          <a:xfrm>
            <a:off x="5830411" y="4860000"/>
            <a:ext cx="1293063" cy="1299228"/>
          </a:xfrm>
          <a:prstGeom prst="rect">
            <a:avLst/>
          </a:prstGeom>
          <a:noFill/>
          <a:ln w="9525">
            <a:noFill/>
            <a:miter lim="800000"/>
            <a:headEnd/>
            <a:tailEnd/>
          </a:ln>
        </p:spPr>
      </p:pic>
      <p:pic>
        <p:nvPicPr>
          <p:cNvPr id="17" name="Рисунок 16">
            <a:hlinkClick r:id="rId5" action="ppaction://hlinkfile"/>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8268" b="94488" l="27273" r="70067">
                        <a14:foregroundMark x1="52550" y1="8661" x2="52550" y2="8661"/>
                        <a14:foregroundMark x1="63193" y1="90157" x2="63193" y2="90157"/>
                        <a14:foregroundMark x1="61419" y1="94488" x2="61419" y2="94488"/>
                        <a14:foregroundMark x1="41242" y1="42126" x2="41242" y2="42126"/>
                        <a14:foregroundMark x1="39911" y1="42520" x2="39911" y2="42520"/>
                        <a14:foregroundMark x1="43902" y1="47638" x2="43902" y2="47638"/>
                        <a14:foregroundMark x1="43681" y1="44882" x2="43681" y2="44882"/>
                        <a14:foregroundMark x1="43459" y1="42126" x2="43459" y2="42126"/>
                        <a14:foregroundMark x1="54989" y1="44488" x2="54989" y2="44488"/>
                        <a14:foregroundMark x1="55654" y1="47244" x2="55654" y2="47244"/>
                      </a14:backgroundRemoval>
                    </a14:imgEffect>
                  </a14:imgLayer>
                </a14:imgProps>
              </a:ext>
              <a:ext uri="{28A0092B-C50C-407E-A947-70E740481C1C}">
                <a14:useLocalDpi xmlns:a14="http://schemas.microsoft.com/office/drawing/2010/main" val="0"/>
              </a:ext>
            </a:extLst>
          </a:blip>
          <a:srcRect l="22454" t="3568" r="24243" b="3566"/>
          <a:stretch/>
        </p:blipFill>
        <p:spPr bwMode="auto">
          <a:xfrm>
            <a:off x="1368010" y="1811592"/>
            <a:ext cx="1943483" cy="1901532"/>
          </a:xfrm>
          <a:prstGeom prst="rect">
            <a:avLst/>
          </a:prstGeom>
          <a:ln>
            <a:noFill/>
          </a:ln>
          <a:extLst>
            <a:ext uri="{53640926-AAD7-44D8-BBD7-CCE9431645EC}">
              <a14:shadowObscured xmlns:a14="http://schemas.microsoft.com/office/drawing/2010/main"/>
            </a:ext>
          </a:extLst>
        </p:spPr>
      </p:pic>
      <p:sp>
        <p:nvSpPr>
          <p:cNvPr id="4" name="Скругленный прямоугольник 3"/>
          <p:cNvSpPr/>
          <p:nvPr/>
        </p:nvSpPr>
        <p:spPr>
          <a:xfrm>
            <a:off x="4608000" y="1548000"/>
            <a:ext cx="3780000" cy="1332000"/>
          </a:xfrm>
          <a:prstGeom prst="roundRect">
            <a:avLst/>
          </a:prstGeom>
          <a:solidFill>
            <a:schemeClr val="tx2">
              <a:lumMod val="75000"/>
            </a:schemeClr>
          </a:solidFill>
          <a:ln>
            <a:solidFill>
              <a:schemeClr val="bg1">
                <a:lumMod val="85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lvl="0" algn="ctr"/>
            <a:r>
              <a:rPr lang="ru-RU" sz="2000" b="1" dirty="0"/>
              <a:t>Предложите обратиться в банк, с карты которого был совершен перевод</a:t>
            </a:r>
          </a:p>
        </p:txBody>
      </p:sp>
      <p:sp>
        <p:nvSpPr>
          <p:cNvPr id="23" name="Скругленный прямоугольник 22"/>
          <p:cNvSpPr/>
          <p:nvPr/>
        </p:nvSpPr>
        <p:spPr>
          <a:xfrm>
            <a:off x="4608000" y="3204000"/>
            <a:ext cx="3744285" cy="1308905"/>
          </a:xfrm>
          <a:prstGeom prst="roundRect">
            <a:avLst/>
          </a:prstGeom>
          <a:solidFill>
            <a:schemeClr val="tx2">
              <a:lumMod val="75000"/>
            </a:schemeClr>
          </a:solidFill>
          <a:ln>
            <a:solidFill>
              <a:schemeClr val="bg1">
                <a:lumMod val="85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lvl="0" algn="ctr"/>
            <a:r>
              <a:rPr lang="ru-RU" sz="2000" b="1" dirty="0"/>
              <a:t>Оставите себе 2000 рублей, остальные деньги вернете незнакомцу</a:t>
            </a:r>
          </a:p>
        </p:txBody>
      </p:sp>
      <p:sp>
        <p:nvSpPr>
          <p:cNvPr id="25" name="Скругленный прямоугольник 24"/>
          <p:cNvSpPr/>
          <p:nvPr/>
        </p:nvSpPr>
        <p:spPr>
          <a:xfrm>
            <a:off x="4608000" y="4860000"/>
            <a:ext cx="3759864" cy="1224135"/>
          </a:xfrm>
          <a:prstGeom prst="roundRect">
            <a:avLst/>
          </a:prstGeom>
          <a:solidFill>
            <a:schemeClr val="tx2">
              <a:lumMod val="75000"/>
            </a:schemeClr>
          </a:solidFill>
          <a:ln>
            <a:solidFill>
              <a:schemeClr val="bg1">
                <a:lumMod val="85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lvl="0" algn="ctr"/>
            <a:r>
              <a:rPr lang="ru-RU" sz="2000" b="1" dirty="0"/>
              <a:t>Все деньги вернете незнакомцу</a:t>
            </a:r>
          </a:p>
        </p:txBody>
      </p:sp>
      <p:sp>
        <p:nvSpPr>
          <p:cNvPr id="14" name="Стрелка вправо 13">
            <a:hlinkClick r:id="" action="ppaction://hlinkshowjump?jump=nextslide"/>
          </p:cNvPr>
          <p:cNvSpPr/>
          <p:nvPr/>
        </p:nvSpPr>
        <p:spPr>
          <a:xfrm>
            <a:off x="8146419" y="6180367"/>
            <a:ext cx="792088" cy="479660"/>
          </a:xfrm>
          <a:prstGeom prst="rightArrow">
            <a:avLst/>
          </a:prstGeom>
          <a:solidFill>
            <a:schemeClr val="tx2">
              <a:lumMod val="60000"/>
              <a:lumOff val="4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Овал 15"/>
          <p:cNvSpPr/>
          <p:nvPr/>
        </p:nvSpPr>
        <p:spPr>
          <a:xfrm>
            <a:off x="4419084" y="2743294"/>
            <a:ext cx="466695" cy="431027"/>
          </a:xfrm>
          <a:prstGeom prst="ellipse">
            <a:avLst/>
          </a:prstGeom>
          <a:solidFill>
            <a:schemeClr val="tx2">
              <a:lumMod val="60000"/>
              <a:lumOff val="4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dirty="0">
              <a:solidFill>
                <a:schemeClr val="bg1"/>
              </a:solidFill>
            </a:endParaRPr>
          </a:p>
        </p:txBody>
      </p:sp>
      <p:sp>
        <p:nvSpPr>
          <p:cNvPr id="19" name="Овал 18"/>
          <p:cNvSpPr/>
          <p:nvPr/>
        </p:nvSpPr>
        <p:spPr>
          <a:xfrm>
            <a:off x="4438133" y="4325813"/>
            <a:ext cx="466695" cy="431027"/>
          </a:xfrm>
          <a:prstGeom prst="ellipse">
            <a:avLst/>
          </a:prstGeom>
          <a:solidFill>
            <a:schemeClr val="tx2">
              <a:lumMod val="60000"/>
              <a:lumOff val="4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dirty="0">
              <a:solidFill>
                <a:schemeClr val="bg1"/>
              </a:solidFill>
            </a:endParaRPr>
          </a:p>
        </p:txBody>
      </p:sp>
      <p:sp>
        <p:nvSpPr>
          <p:cNvPr id="20" name="Овал 19"/>
          <p:cNvSpPr/>
          <p:nvPr/>
        </p:nvSpPr>
        <p:spPr>
          <a:xfrm>
            <a:off x="4419084" y="5868621"/>
            <a:ext cx="466695" cy="431027"/>
          </a:xfrm>
          <a:prstGeom prst="ellipse">
            <a:avLst/>
          </a:prstGeom>
          <a:solidFill>
            <a:schemeClr val="tx2">
              <a:lumMod val="60000"/>
              <a:lumOff val="4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dirty="0">
              <a:solidFill>
                <a:schemeClr val="bg1"/>
              </a:solidFill>
            </a:endParaRPr>
          </a:p>
        </p:txBody>
      </p:sp>
    </p:spTree>
    <p:extLst>
      <p:ext uri="{BB962C8B-B14F-4D97-AF65-F5344CB8AC3E}">
        <p14:creationId xmlns:p14="http://schemas.microsoft.com/office/powerpoint/2010/main" val="232436247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2000" fill="hold"/>
                                        <p:tgtEl>
                                          <p:spTgt spid="18"/>
                                        </p:tgtEl>
                                      </p:cBhvr>
                                      <p:by x="150000" y="150000"/>
                                    </p:animScale>
                                  </p:childTnLst>
                                </p:cTn>
                              </p:par>
                              <p:par>
                                <p:cTn id="7" presetID="53" presetClass="entr" presetSubtype="16" fill="hold" grpId="0" nodeType="withEffect">
                                  <p:stCondLst>
                                    <p:cond delay="0"/>
                                  </p:stCondLst>
                                  <p:childTnLst>
                                    <p:set>
                                      <p:cBhvr>
                                        <p:cTn id="8" dur="1" fill="hold">
                                          <p:stCondLst>
                                            <p:cond delay="0"/>
                                          </p:stCondLst>
                                        </p:cTn>
                                        <p:tgtEl>
                                          <p:spTgt spid="33"/>
                                        </p:tgtEl>
                                        <p:attrNameLst>
                                          <p:attrName>style.visibility</p:attrName>
                                        </p:attrNameLst>
                                      </p:cBhvr>
                                      <p:to>
                                        <p:strVal val="visible"/>
                                      </p:to>
                                    </p:set>
                                    <p:anim calcmode="lin" valueType="num">
                                      <p:cBhvr>
                                        <p:cTn id="9" dur="1000" fill="hold"/>
                                        <p:tgtEl>
                                          <p:spTgt spid="33"/>
                                        </p:tgtEl>
                                        <p:attrNameLst>
                                          <p:attrName>ppt_w</p:attrName>
                                        </p:attrNameLst>
                                      </p:cBhvr>
                                      <p:tavLst>
                                        <p:tav tm="0">
                                          <p:val>
                                            <p:fltVal val="0"/>
                                          </p:val>
                                        </p:tav>
                                        <p:tav tm="100000">
                                          <p:val>
                                            <p:strVal val="#ppt_w"/>
                                          </p:val>
                                        </p:tav>
                                      </p:tavLst>
                                    </p:anim>
                                    <p:anim calcmode="lin" valueType="num">
                                      <p:cBhvr>
                                        <p:cTn id="10" dur="1000" fill="hold"/>
                                        <p:tgtEl>
                                          <p:spTgt spid="33"/>
                                        </p:tgtEl>
                                        <p:attrNameLst>
                                          <p:attrName>ppt_h</p:attrName>
                                        </p:attrNameLst>
                                      </p:cBhvr>
                                      <p:tavLst>
                                        <p:tav tm="0">
                                          <p:val>
                                            <p:fltVal val="0"/>
                                          </p:val>
                                        </p:tav>
                                        <p:tav tm="100000">
                                          <p:val>
                                            <p:strVal val="#ppt_h"/>
                                          </p:val>
                                        </p:tav>
                                      </p:tavLst>
                                    </p:anim>
                                    <p:animEffect transition="in" filter="fade">
                                      <p:cBhvr>
                                        <p:cTn id="11"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16"/>
                    </p:tgtEl>
                  </p:cond>
                </p:stCondLst>
                <p:endSync evt="end" delay="0">
                  <p:rtn val="all"/>
                </p:endSync>
                <p:childTnLst>
                  <p:par>
                    <p:cTn id="13" fill="hold">
                      <p:stCondLst>
                        <p:cond delay="0"/>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750"/>
                                        <p:tgtEl>
                                          <p:spTgt spid="4"/>
                                        </p:tgtEl>
                                      </p:cBhvr>
                                    </p:animEffect>
                                    <p:set>
                                      <p:cBhvr>
                                        <p:cTn id="17" dur="1" fill="hold">
                                          <p:stCondLst>
                                            <p:cond delay="74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18" restart="whenNotActive" fill="hold" evtFilter="cancelBubble" nodeType="interactiveSeq">
                <p:stCondLst>
                  <p:cond evt="onClick" delay="0">
                    <p:tgtEl>
                      <p:spTgt spid="19"/>
                    </p:tgtEl>
                  </p:cond>
                </p:stCondLst>
                <p:endSync evt="end" delay="0">
                  <p:rtn val="all"/>
                </p:endSync>
                <p:childTnLst>
                  <p:par>
                    <p:cTn id="19" fill="hold">
                      <p:stCondLst>
                        <p:cond delay="0"/>
                      </p:stCondLst>
                      <p:childTnLst>
                        <p:par>
                          <p:cTn id="20" fill="hold">
                            <p:stCondLst>
                              <p:cond delay="0"/>
                            </p:stCondLst>
                            <p:childTnLst>
                              <p:par>
                                <p:cTn id="21" presetID="10" presetClass="exit" presetSubtype="0" fill="hold" grpId="0" nodeType="clickEffect">
                                  <p:stCondLst>
                                    <p:cond delay="0"/>
                                  </p:stCondLst>
                                  <p:childTnLst>
                                    <p:animEffect transition="out" filter="fade">
                                      <p:cBhvr>
                                        <p:cTn id="22" dur="750"/>
                                        <p:tgtEl>
                                          <p:spTgt spid="23"/>
                                        </p:tgtEl>
                                      </p:cBhvr>
                                    </p:animEffect>
                                    <p:set>
                                      <p:cBhvr>
                                        <p:cTn id="23" dur="1" fill="hold">
                                          <p:stCondLst>
                                            <p:cond delay="74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24" restart="whenNotActive" fill="hold" evtFilter="cancelBubble" nodeType="interactiveSeq">
                <p:stCondLst>
                  <p:cond evt="onClick" delay="0">
                    <p:tgtEl>
                      <p:spTgt spid="20"/>
                    </p:tgtEl>
                  </p:cond>
                </p:stCondLst>
                <p:endSync evt="end" delay="0">
                  <p:rtn val="all"/>
                </p:endSync>
                <p:childTnLst>
                  <p:par>
                    <p:cTn id="25" fill="hold">
                      <p:stCondLst>
                        <p:cond delay="0"/>
                      </p:stCondLst>
                      <p:childTnLst>
                        <p:par>
                          <p:cTn id="26" fill="hold">
                            <p:stCondLst>
                              <p:cond delay="0"/>
                            </p:stCondLst>
                            <p:childTnLst>
                              <p:par>
                                <p:cTn id="27" presetID="10" presetClass="exit" presetSubtype="0" fill="hold" grpId="0" nodeType="clickEffect">
                                  <p:stCondLst>
                                    <p:cond delay="0"/>
                                  </p:stCondLst>
                                  <p:childTnLst>
                                    <p:animEffect transition="out" filter="fade">
                                      <p:cBhvr>
                                        <p:cTn id="28" dur="750"/>
                                        <p:tgtEl>
                                          <p:spTgt spid="25"/>
                                        </p:tgtEl>
                                      </p:cBhvr>
                                    </p:animEffect>
                                    <p:set>
                                      <p:cBhvr>
                                        <p:cTn id="29" dur="1" fill="hold">
                                          <p:stCondLst>
                                            <p:cond delay="74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0"/>
                  </p:tgtEl>
                </p:cond>
              </p:nextCondLst>
            </p:seq>
          </p:childTnLst>
        </p:cTn>
      </p:par>
    </p:tnLst>
    <p:bldLst>
      <p:bldP spid="33" grpId="0"/>
      <p:bldP spid="4" grpId="0" animBg="1"/>
      <p:bldP spid="23" grpId="0" animBg="1"/>
      <p:bldP spid="2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3" descr="C:\Users\03UstyanSA\Desktop\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7090"/>
            <a:ext cx="9144000" cy="6858000"/>
          </a:xfrm>
          <a:prstGeom prst="rect">
            <a:avLst/>
          </a:prstGeom>
          <a:solidFill>
            <a:srgbClr val="002060"/>
          </a:solidFill>
          <a:extLst/>
        </p:spPr>
      </p:pic>
      <p:sp>
        <p:nvSpPr>
          <p:cNvPr id="6" name="Прямоугольник 5"/>
          <p:cNvSpPr/>
          <p:nvPr/>
        </p:nvSpPr>
        <p:spPr>
          <a:xfrm>
            <a:off x="2051720" y="1260000"/>
            <a:ext cx="4752000" cy="3970318"/>
          </a:xfrm>
          <a:prstGeom prst="rect">
            <a:avLst/>
          </a:prstGeom>
        </p:spPr>
        <p:txBody>
          <a:bodyPr wrap="square">
            <a:spAutoFit/>
          </a:bodyPr>
          <a:lstStyle/>
          <a:p>
            <a:pPr lvl="0" algn="just"/>
            <a:r>
              <a:rPr lang="ru-RU" b="1" dirty="0">
                <a:solidFill>
                  <a:srgbClr val="002060"/>
                </a:solidFill>
                <a:effectLst>
                  <a:outerShdw blurRad="38100" dist="38100" dir="2700000" algn="tl">
                    <a:srgbClr val="000000">
                      <a:alpha val="43137"/>
                    </a:srgbClr>
                  </a:outerShdw>
                </a:effectLst>
              </a:rPr>
              <a:t>      </a:t>
            </a:r>
            <a:r>
              <a:rPr lang="ru-RU" b="1" dirty="0">
                <a:solidFill>
                  <a:srgbClr val="002060"/>
                </a:solidFill>
              </a:rPr>
              <a:t>Когда кто-то звонит вам с незнакомого номера и требует переслать полученные деньги на карту, не вступайте в переговоры. Обратитесь в свой банк и попросите отправить перевод обратно по тем же реквизитам, с которых он к вам поступил. </a:t>
            </a:r>
          </a:p>
          <a:p>
            <a:pPr lvl="0" algn="just"/>
            <a:r>
              <a:rPr lang="ru-RU" b="1" dirty="0">
                <a:solidFill>
                  <a:srgbClr val="002060"/>
                </a:solidFill>
              </a:rPr>
              <a:t>     Оставлять деньги у себя или самостоятельно их куда-то переправлять — опасно,  потому что мошенники могут вовлечь в  схему отмывания преступных доходов. Вы можете стать невольным соучастником преступления. А оставив себе 2 000 рублей, окажетесь еще и в доле с мошенниками. </a:t>
            </a:r>
          </a:p>
        </p:txBody>
      </p:sp>
      <p:sp>
        <p:nvSpPr>
          <p:cNvPr id="16" name="Прямоугольник 15"/>
          <p:cNvSpPr/>
          <p:nvPr/>
        </p:nvSpPr>
        <p:spPr>
          <a:xfrm>
            <a:off x="1860744" y="244982"/>
            <a:ext cx="5787162" cy="584775"/>
          </a:xfrm>
          <a:prstGeom prst="rect">
            <a:avLst/>
          </a:prstGeom>
        </p:spPr>
        <p:txBody>
          <a:bodyPr wrap="none">
            <a:spAutoFit/>
          </a:bodyPr>
          <a:lstStyle/>
          <a:p>
            <a:pPr algn="ctr">
              <a:defRPr/>
            </a:pPr>
            <a:r>
              <a:rPr lang="ru-RU" sz="3200" b="1" dirty="0">
                <a:ln w="1905"/>
                <a:solidFill>
                  <a:srgbClr val="FF5050"/>
                </a:solidFill>
                <a:effectLst>
                  <a:innerShdw blurRad="69850" dist="43180" dir="5400000">
                    <a:srgbClr val="000000">
                      <a:alpha val="65000"/>
                    </a:srgbClr>
                  </a:innerShdw>
                </a:effectLst>
              </a:rPr>
              <a:t>КАК ПОСТУПИТЬ В СИТУАЦИИ ?</a:t>
            </a:r>
          </a:p>
        </p:txBody>
      </p:sp>
      <p:grpSp>
        <p:nvGrpSpPr>
          <p:cNvPr id="9" name="Группа 8"/>
          <p:cNvGrpSpPr/>
          <p:nvPr/>
        </p:nvGrpSpPr>
        <p:grpSpPr>
          <a:xfrm>
            <a:off x="6979280" y="2544666"/>
            <a:ext cx="1872208" cy="1972501"/>
            <a:chOff x="6907272" y="2662405"/>
            <a:chExt cx="1872208" cy="1972501"/>
          </a:xfrm>
        </p:grpSpPr>
        <p:pic>
          <p:nvPicPr>
            <p:cNvPr id="19" name="Picture 4">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48264" y="2662405"/>
              <a:ext cx="1790224" cy="17370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Прямоугольник 1"/>
            <p:cNvSpPr/>
            <p:nvPr/>
          </p:nvSpPr>
          <p:spPr>
            <a:xfrm>
              <a:off x="6948264" y="4404074"/>
              <a:ext cx="1790224" cy="1800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Прямоугольник 19"/>
            <p:cNvSpPr/>
            <p:nvPr/>
          </p:nvSpPr>
          <p:spPr>
            <a:xfrm>
              <a:off x="6907272" y="4173241"/>
              <a:ext cx="1872208" cy="461665"/>
            </a:xfrm>
            <a:prstGeom prst="rect">
              <a:avLst/>
            </a:prstGeom>
          </p:spPr>
          <p:txBody>
            <a:bodyPr wrap="square">
              <a:spAutoFit/>
            </a:bodyPr>
            <a:lstStyle/>
            <a:p>
              <a:pPr algn="ctr">
                <a:defRPr/>
              </a:pPr>
              <a:r>
                <a:rPr lang="ru-RU" sz="1200" b="1" dirty="0">
                  <a:ln w="1905"/>
                  <a:solidFill>
                    <a:srgbClr val="FF5050"/>
                  </a:solidFill>
                  <a:effectLst>
                    <a:innerShdw blurRad="69850" dist="43180" dir="5400000">
                      <a:srgbClr val="000000">
                        <a:alpha val="65000"/>
                      </a:srgbClr>
                    </a:innerShdw>
                  </a:effectLst>
                  <a:latin typeface="Arial Black" panose="020B0A04020102020204" pitchFamily="34" charset="0"/>
                </a:rPr>
                <a:t>ПРИМЕРЫ </a:t>
              </a:r>
            </a:p>
            <a:p>
              <a:pPr algn="ctr">
                <a:defRPr/>
              </a:pPr>
              <a:r>
                <a:rPr lang="ru-RU" sz="1200" b="1" dirty="0">
                  <a:ln w="1905"/>
                  <a:solidFill>
                    <a:srgbClr val="FF5050"/>
                  </a:solidFill>
                  <a:effectLst>
                    <a:innerShdw blurRad="69850" dist="43180" dir="5400000">
                      <a:srgbClr val="000000">
                        <a:alpha val="65000"/>
                      </a:srgbClr>
                    </a:innerShdw>
                  </a:effectLst>
                  <a:latin typeface="Arial Black" panose="020B0A04020102020204" pitchFamily="34" charset="0"/>
                </a:rPr>
                <a:t>МОШЕННИЧЕСТВА</a:t>
              </a:r>
            </a:p>
          </p:txBody>
        </p:sp>
      </p:grpSp>
      <p:sp>
        <p:nvSpPr>
          <p:cNvPr id="10" name="Стрелка вправо 9">
            <a:hlinkClick r:id="rId4" action="ppaction://hlinksldjump"/>
          </p:cNvPr>
          <p:cNvSpPr/>
          <p:nvPr/>
        </p:nvSpPr>
        <p:spPr>
          <a:xfrm>
            <a:off x="8146419" y="6180367"/>
            <a:ext cx="792088" cy="479660"/>
          </a:xfrm>
          <a:prstGeom prst="rightArrow">
            <a:avLst/>
          </a:prstGeom>
          <a:solidFill>
            <a:schemeClr val="tx2">
              <a:lumMod val="60000"/>
              <a:lumOff val="4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8833891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2000" fill="hold"/>
                                        <p:tgtEl>
                                          <p:spTgt spid="18"/>
                                        </p:tgtEl>
                                      </p:cBhvr>
                                      <p:by x="150000" y="150000"/>
                                    </p:animScale>
                                  </p:childTnLst>
                                </p:cTn>
                              </p:par>
                            </p:childTnLst>
                          </p:cTn>
                        </p:par>
                        <p:par>
                          <p:cTn id="7" fill="hold">
                            <p:stCondLst>
                              <p:cond delay="2000"/>
                            </p:stCondLst>
                            <p:childTnLst>
                              <p:par>
                                <p:cTn id="8" presetID="53" presetClass="entr" presetSubtype="16" fill="hold" grpId="0" nodeType="afterEffect">
                                  <p:stCondLst>
                                    <p:cond delay="0"/>
                                  </p:stCondLst>
                                  <p:childTnLst>
                                    <p:set>
                                      <p:cBhvr>
                                        <p:cTn id="9" dur="1" fill="hold">
                                          <p:stCondLst>
                                            <p:cond delay="0"/>
                                          </p:stCondLst>
                                        </p:cTn>
                                        <p:tgtEl>
                                          <p:spTgt spid="16"/>
                                        </p:tgtEl>
                                        <p:attrNameLst>
                                          <p:attrName>style.visibility</p:attrName>
                                        </p:attrNameLst>
                                      </p:cBhvr>
                                      <p:to>
                                        <p:strVal val="visible"/>
                                      </p:to>
                                    </p:set>
                                    <p:anim calcmode="lin" valueType="num">
                                      <p:cBhvr>
                                        <p:cTn id="10" dur="750" fill="hold"/>
                                        <p:tgtEl>
                                          <p:spTgt spid="16"/>
                                        </p:tgtEl>
                                        <p:attrNameLst>
                                          <p:attrName>ppt_w</p:attrName>
                                        </p:attrNameLst>
                                      </p:cBhvr>
                                      <p:tavLst>
                                        <p:tav tm="0">
                                          <p:val>
                                            <p:fltVal val="0"/>
                                          </p:val>
                                        </p:tav>
                                        <p:tav tm="100000">
                                          <p:val>
                                            <p:strVal val="#ppt_w"/>
                                          </p:val>
                                        </p:tav>
                                      </p:tavLst>
                                    </p:anim>
                                    <p:anim calcmode="lin" valueType="num">
                                      <p:cBhvr>
                                        <p:cTn id="11" dur="750" fill="hold"/>
                                        <p:tgtEl>
                                          <p:spTgt spid="16"/>
                                        </p:tgtEl>
                                        <p:attrNameLst>
                                          <p:attrName>ppt_h</p:attrName>
                                        </p:attrNameLst>
                                      </p:cBhvr>
                                      <p:tavLst>
                                        <p:tav tm="0">
                                          <p:val>
                                            <p:fltVal val="0"/>
                                          </p:val>
                                        </p:tav>
                                        <p:tav tm="100000">
                                          <p:val>
                                            <p:strVal val="#ppt_h"/>
                                          </p:val>
                                        </p:tav>
                                      </p:tavLst>
                                    </p:anim>
                                    <p:animEffect transition="in" filter="fade">
                                      <p:cBhvr>
                                        <p:cTn id="12" dur="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lumMod val="60000"/>
            <a:lumOff val="40000"/>
          </a:schemeClr>
        </a:solidFill>
        <a:scene3d>
          <a:camera prst="orthographicFront"/>
          <a:lightRig rig="threePt" dir="t"/>
        </a:scene3d>
        <a:sp3d>
          <a:bevelT prst="angle"/>
        </a:sp3d>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7201</TotalTime>
  <Words>4352</Words>
  <Application>Microsoft Office PowerPoint</Application>
  <PresentationFormat>Экран (4:3)</PresentationFormat>
  <Paragraphs>320</Paragraphs>
  <Slides>22</Slides>
  <Notes>21</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22</vt:i4>
      </vt:variant>
    </vt:vector>
  </HeadingPairs>
  <TitlesOfParts>
    <vt:vector size="26" baseType="lpstr">
      <vt:lpstr>Arial</vt:lpstr>
      <vt:lpstr>Arial Black</vt:lpstr>
      <vt:lpstr>Calibri</vt:lpstr>
      <vt:lpstr>Тема Office</vt:lpstr>
      <vt:lpstr>КИБЕРМОШЕННИЧЕСТВО</vt:lpstr>
      <vt:lpstr>       Интерактивная лекция является дополнительным материалом  для организации занятий по финансовой грамотности, цель которых формирование навыков противодействия кибермошенникам и ответственно-грамотного финансового поведения.  ЗАДАЧИ: - рассказать и рассмотреть на примерах виды кибермошенничества,  - научиться распознавать мошенника и определять причины, по которым люди становятся жертвами кибермошенников; - на смоделированных ситуациях научить поведенческим приемам противодействия мошенничеству.         Интерактивная лекция разработана на основе материалов Банка России, размещенных на сайте Fincult.info в разделе «Истории о мошенничестве».  </vt:lpstr>
      <vt:lpstr>  ФОРМА ПРОВЕДЕНИЯ: лекция с элементами симуляции. МЕТОДЫ И ПРИЕМЫ: введение базовых понятий и анализ конкретных кейсов/ситуаций. ПРОДОЛЖИТЕЛЬНОСТЬ: 45 минут. КОЛИЧЕСТВО УЧАСТНИКОВ: не ограничено. ВОЗРАСТ УЧАСТНИКОВ: 14+. ОБОРУДОВАНИЕ: КОМПЬЮТЕР, ИНТЕРАКТИВНАЯ ДОСКА/ПРОЕКТОР.   НАВИГАЦИЯ:                          активизация картинки с очередностью нажатия                          переход на следующую страницу презентации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КИБЕРМОШЕННИЧЕСТВО</dc:title>
  <dc:creator>Устьян Светлана Анатольевна</dc:creator>
  <cp:lastModifiedBy>Черняева Виктория Владимировна</cp:lastModifiedBy>
  <cp:revision>309</cp:revision>
  <dcterms:created xsi:type="dcterms:W3CDTF">2021-06-15T09:35:28Z</dcterms:created>
  <dcterms:modified xsi:type="dcterms:W3CDTF">2022-02-16T11:02:08Z</dcterms:modified>
</cp:coreProperties>
</file>