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Roboto Medium" panose="020B0604020202020204" charset="0"/>
      <p:regular r:id="rId14"/>
      <p:bold r:id="rId15"/>
      <p:italic r:id="rId16"/>
      <p:boldItalic r:id="rId17"/>
    </p:embeddedFont>
    <p:embeddedFont>
      <p:font typeface="Roboto Black" panose="020B0604020202020204" charset="0"/>
      <p:bold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333ed2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333ed2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f95e890c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f95e890cc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f95e890c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f95e890c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290d5ca1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290d5ca1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f95e890c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f95e890c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f95e890c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f95e890c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45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f95e890c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f95e890c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3092"/>
              </a:buClr>
              <a:buSzPts val="2800"/>
              <a:buFont typeface="Roboto"/>
              <a:buNone/>
              <a:defRPr b="1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91;&#1088;&#1086;&#1082;&#1094;&#1080;&#1092;&#1088;&#1099;.&#1088;&#1092;/lessons/music-and-it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disk.yandex.ru/i/7MIx2rV79_0A1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s://&#1091;&#1088;&#1086;&#1082;&#1094;&#1080;&#1092;&#1088;&#1099;.&#1088;&#1092;/lessons/music-and-it/materials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09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605550" y="287512"/>
            <a:ext cx="2538437" cy="250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5848" y="4209199"/>
            <a:ext cx="1817725" cy="71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329900" y="1981500"/>
            <a:ext cx="6484200" cy="1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Цифровое искусство: музыка и IT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78550" y="396100"/>
            <a:ext cx="5586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Сезон 2021/2022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 февраля – 6 марта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0700" y="4311750"/>
            <a:ext cx="1320751" cy="5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73300"/>
            <a:ext cx="1627063" cy="22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0" y="291300"/>
            <a:ext cx="79845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600" b="1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Сегодня на уроке</a:t>
            </a:r>
            <a:endParaRPr sz="3600"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87900" y="1049700"/>
            <a:ext cx="7179600" cy="3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Узнаем про роль информационных технологий в музыке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музыка превращается в «нолики» и «единички», которые «понимает» компьютер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алгоритмы музыкальных сервисов рекомендуют треки для прослушивания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Способен ли искусственный интеллект сочинять музыку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>
            <a:off x="-4800" y="4570775"/>
            <a:ext cx="9153600" cy="572700"/>
            <a:chOff x="-4800" y="4570775"/>
            <a:chExt cx="9153600" cy="572700"/>
          </a:xfrm>
        </p:grpSpPr>
        <p:grpSp>
          <p:nvGrpSpPr>
            <p:cNvPr id="67" name="Google Shape;67;p14"/>
            <p:cNvGrpSpPr/>
            <p:nvPr/>
          </p:nvGrpSpPr>
          <p:grpSpPr>
            <a:xfrm>
              <a:off x="-4800" y="4570775"/>
              <a:ext cx="9153600" cy="572700"/>
              <a:chOff x="-4800" y="4570775"/>
              <a:chExt cx="9153600" cy="572700"/>
            </a:xfrm>
          </p:grpSpPr>
          <p:grpSp>
            <p:nvGrpSpPr>
              <p:cNvPr id="68" name="Google Shape;68;p14"/>
              <p:cNvGrpSpPr/>
              <p:nvPr/>
            </p:nvGrpSpPr>
            <p:grpSpPr>
              <a:xfrm>
                <a:off x="-4800" y="4570775"/>
                <a:ext cx="9153600" cy="572700"/>
                <a:chOff x="-4800" y="4570775"/>
                <a:chExt cx="9153600" cy="572700"/>
              </a:xfrm>
            </p:grpSpPr>
            <p:sp>
              <p:nvSpPr>
                <p:cNvPr id="69" name="Google Shape;69;p14"/>
                <p:cNvSpPr/>
                <p:nvPr/>
              </p:nvSpPr>
              <p:spPr>
                <a:xfrm>
                  <a:off x="-4800" y="4570775"/>
                  <a:ext cx="9153600" cy="572700"/>
                </a:xfrm>
                <a:prstGeom prst="rect">
                  <a:avLst/>
                </a:prstGeom>
                <a:solidFill>
                  <a:srgbClr val="2D3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70" name="Google Shape;70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658426" y="4613751"/>
                  <a:ext cx="1244849" cy="4867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1" name="Google Shape;71;p14"/>
              <p:cNvSpPr txBox="1"/>
              <p:nvPr/>
            </p:nvSpPr>
            <p:spPr>
              <a:xfrm>
                <a:off x="438150" y="4657025"/>
                <a:ext cx="360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Анонс урока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2" name="Google Shape;7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7075" y="4691825"/>
              <a:ext cx="863548" cy="33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7984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Посмотрим видео </a:t>
            </a:r>
            <a:endParaRPr sz="3600" b="1" dirty="0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50" y="2237339"/>
            <a:ext cx="3767251" cy="14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11700" y="1457275"/>
            <a:ext cx="3915600" cy="24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Музыка — это эмоции, творчество и свобода. Искусственный интеллект — это алгоритмы, математика и четкая структура. Что же их связывает? Давайте узнаем!</a:t>
            </a: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-4800" y="4570775"/>
            <a:ext cx="9153600" cy="572700"/>
            <a:chOff x="-4800" y="4570775"/>
            <a:chExt cx="9153600" cy="572700"/>
          </a:xfrm>
        </p:grpSpPr>
        <p:grpSp>
          <p:nvGrpSpPr>
            <p:cNvPr id="83" name="Google Shape;83;p15"/>
            <p:cNvGrpSpPr/>
            <p:nvPr/>
          </p:nvGrpSpPr>
          <p:grpSpPr>
            <a:xfrm>
              <a:off x="-4800" y="4570775"/>
              <a:ext cx="9153600" cy="572700"/>
              <a:chOff x="-4800" y="4570775"/>
              <a:chExt cx="9153600" cy="572700"/>
            </a:xfrm>
          </p:grpSpPr>
          <p:grpSp>
            <p:nvGrpSpPr>
              <p:cNvPr id="84" name="Google Shape;84;p15"/>
              <p:cNvGrpSpPr/>
              <p:nvPr/>
            </p:nvGrpSpPr>
            <p:grpSpPr>
              <a:xfrm>
                <a:off x="-4800" y="4570775"/>
                <a:ext cx="9153600" cy="572700"/>
                <a:chOff x="-4800" y="4570775"/>
                <a:chExt cx="9153600" cy="572700"/>
              </a:xfrm>
            </p:grpSpPr>
            <p:sp>
              <p:nvSpPr>
                <p:cNvPr id="85" name="Google Shape;85;p15"/>
                <p:cNvSpPr/>
                <p:nvPr/>
              </p:nvSpPr>
              <p:spPr>
                <a:xfrm>
                  <a:off x="-4800" y="4570775"/>
                  <a:ext cx="9153600" cy="572700"/>
                </a:xfrm>
                <a:prstGeom prst="rect">
                  <a:avLst/>
                </a:prstGeom>
                <a:solidFill>
                  <a:srgbClr val="2D3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86" name="Google Shape;86;p1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658426" y="4613751"/>
                  <a:ext cx="1244849" cy="4867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87" name="Google Shape;87;p15"/>
              <p:cNvSpPr txBox="1"/>
              <p:nvPr/>
            </p:nvSpPr>
            <p:spPr>
              <a:xfrm>
                <a:off x="438150" y="4657025"/>
                <a:ext cx="360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Видеолекция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8" name="Google Shape;88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7075" y="4691825"/>
              <a:ext cx="863548" cy="3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441" y="1410232"/>
            <a:ext cx="3867867" cy="2121354"/>
          </a:xfrm>
          <a:prstGeom prst="rect">
            <a:avLst/>
          </a:prstGeom>
        </p:spPr>
      </p:pic>
      <p:sp>
        <p:nvSpPr>
          <p:cNvPr id="15" name="Google Shape;135;p18"/>
          <p:cNvSpPr/>
          <p:nvPr/>
        </p:nvSpPr>
        <p:spPr>
          <a:xfrm rot="5400000">
            <a:off x="6451574" y="2223200"/>
            <a:ext cx="555600" cy="5865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ttp://qrcoder.ru/code/?https%3A%2F%2Fdisk.yandex.ru%2Fi%2F7MIx2rV79_0A1w&amp;10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68" y="3546037"/>
            <a:ext cx="946664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2653" y="3881430"/>
            <a:ext cx="23045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/>
              <a:t>Видео </a:t>
            </a:r>
            <a:r>
              <a:rPr lang="ru-RU" sz="1050" dirty="0" smtClean="0"/>
              <a:t>доступно </a:t>
            </a:r>
            <a:r>
              <a:rPr lang="ru-RU" sz="1050" b="1" dirty="0" smtClean="0"/>
              <a:t>для скачивания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на сайте </a:t>
            </a:r>
            <a:r>
              <a:rPr lang="ru-RU" sz="1050" dirty="0" smtClean="0">
                <a:hlinkClick r:id="rId8"/>
              </a:rPr>
              <a:t>урокцифры.рф</a:t>
            </a:r>
            <a:r>
              <a:rPr lang="ru-RU" sz="1050" dirty="0" smtClean="0"/>
              <a:t> </a:t>
            </a:r>
            <a:br>
              <a:rPr lang="ru-RU" sz="1050" dirty="0" smtClean="0"/>
            </a:br>
            <a:r>
              <a:rPr lang="ru-RU" sz="1050" dirty="0" smtClean="0"/>
              <a:t>или по </a:t>
            </a:r>
            <a:r>
              <a:rPr lang="ru-RU" sz="1050" dirty="0" smtClean="0">
                <a:hlinkClick r:id="rId9"/>
              </a:rPr>
              <a:t>ссылке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7984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Ответим на вопросы</a:t>
            </a:r>
            <a:endParaRPr sz="3600"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311700" y="1457275"/>
            <a:ext cx="7103100" cy="24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вы считаете, почему людям интересна музыка?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Зачем люди перевели музыку в цифровое пространство?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Какие области науки затрагивает цифровизация музыки?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Зачем учить искусственный интеллект работе с музыкой?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Почему так важно, чтобы информационные системы умели строить рекомендации музыки в интернете?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-4800" y="4570775"/>
            <a:ext cx="9153600" cy="572700"/>
            <a:chOff x="-4800" y="4570775"/>
            <a:chExt cx="9153600" cy="572700"/>
          </a:xfrm>
        </p:grpSpPr>
        <p:grpSp>
          <p:nvGrpSpPr>
            <p:cNvPr id="96" name="Google Shape;96;p16"/>
            <p:cNvGrpSpPr/>
            <p:nvPr/>
          </p:nvGrpSpPr>
          <p:grpSpPr>
            <a:xfrm>
              <a:off x="-4800" y="4570775"/>
              <a:ext cx="9153600" cy="572700"/>
              <a:chOff x="-4800" y="4570775"/>
              <a:chExt cx="9153600" cy="572700"/>
            </a:xfrm>
          </p:grpSpPr>
          <p:grpSp>
            <p:nvGrpSpPr>
              <p:cNvPr id="97" name="Google Shape;97;p16"/>
              <p:cNvGrpSpPr/>
              <p:nvPr/>
            </p:nvGrpSpPr>
            <p:grpSpPr>
              <a:xfrm>
                <a:off x="-4800" y="4570775"/>
                <a:ext cx="9153600" cy="572700"/>
                <a:chOff x="-4800" y="4570775"/>
                <a:chExt cx="9153600" cy="572700"/>
              </a:xfrm>
            </p:grpSpPr>
            <p:sp>
              <p:nvSpPr>
                <p:cNvPr id="98" name="Google Shape;98;p16"/>
                <p:cNvSpPr/>
                <p:nvPr/>
              </p:nvSpPr>
              <p:spPr>
                <a:xfrm>
                  <a:off x="-4800" y="4570775"/>
                  <a:ext cx="9153600" cy="572700"/>
                </a:xfrm>
                <a:prstGeom prst="rect">
                  <a:avLst/>
                </a:prstGeom>
                <a:solidFill>
                  <a:srgbClr val="2D3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99" name="Google Shape;99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658426" y="4613751"/>
                  <a:ext cx="1244849" cy="4867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0" name="Google Shape;100;p16"/>
              <p:cNvSpPr txBox="1"/>
              <p:nvPr/>
            </p:nvSpPr>
            <p:spPr>
              <a:xfrm>
                <a:off x="438150" y="4657025"/>
                <a:ext cx="360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Обсуждение видеолекции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1" name="Google Shape;101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7075" y="4691825"/>
              <a:ext cx="863548" cy="33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275" y="1465624"/>
            <a:ext cx="3549998" cy="21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4260300" cy="30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Зайдите на сайт </a:t>
            </a:r>
            <a:r>
              <a:rPr lang="ru" b="1" u="sng">
                <a:solidFill>
                  <a:srgbClr val="2D3092"/>
                </a:solidFill>
              </a:rPr>
              <a:t>урокцифры.рф</a:t>
            </a:r>
            <a:r>
              <a:rPr lang="ru">
                <a:solidFill>
                  <a:schemeClr val="dk1"/>
                </a:solidFill>
              </a:rPr>
              <a:t>, найдите урок «Цифровое искусство: музыка и IT».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</a:rPr>
              <a:t>Пройдите тренажер и получите сертификат о прохождении урока.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8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Roboto Black"/>
                <a:ea typeface="Roboto Black"/>
                <a:cs typeface="Roboto Black"/>
                <a:sym typeface="Roboto Black"/>
              </a:rPr>
              <a:t>Выполним тренажер</a:t>
            </a:r>
            <a:endParaRPr sz="3600">
              <a:solidFill>
                <a:srgbClr val="2D309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>
            <a:off x="5562075" y="2866850"/>
            <a:ext cx="3346426" cy="1472400"/>
            <a:chOff x="5535025" y="3429825"/>
            <a:chExt cx="3346426" cy="1472400"/>
          </a:xfrm>
        </p:grpSpPr>
        <p:pic>
          <p:nvPicPr>
            <p:cNvPr id="110" name="Google Shape;110;p17"/>
            <p:cNvPicPr preferRelativeResize="0"/>
            <p:nvPr/>
          </p:nvPicPr>
          <p:blipFill rotWithShape="1">
            <a:blip r:embed="rId4">
              <a:alphaModFix/>
            </a:blip>
            <a:srcRect l="33957" r="17670"/>
            <a:stretch/>
          </p:blipFill>
          <p:spPr>
            <a:xfrm>
              <a:off x="5535025" y="3429825"/>
              <a:ext cx="3346426" cy="1472400"/>
            </a:xfrm>
            <a:prstGeom prst="rect">
              <a:avLst/>
            </a:prstGeom>
            <a:noFill/>
            <a:ln w="19050" cap="flat" cmpd="sng">
              <a:solidFill>
                <a:srgbClr val="76D6F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1" name="Google Shape;111;p17"/>
            <p:cNvPicPr preferRelativeResize="0"/>
            <p:nvPr/>
          </p:nvPicPr>
          <p:blipFill rotWithShape="1">
            <a:blip r:embed="rId5">
              <a:alphaModFix/>
            </a:blip>
            <a:srcRect l="79129"/>
            <a:stretch/>
          </p:blipFill>
          <p:spPr>
            <a:xfrm>
              <a:off x="7991275" y="3429825"/>
              <a:ext cx="844711" cy="14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 rotWithShape="1">
            <a:blip r:embed="rId5">
              <a:alphaModFix/>
            </a:blip>
            <a:srcRect l="1883" t="62182" r="56818" b="13114"/>
            <a:stretch/>
          </p:blipFill>
          <p:spPr>
            <a:xfrm>
              <a:off x="5683300" y="4415100"/>
              <a:ext cx="1782399" cy="38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7"/>
          <p:cNvSpPr/>
          <p:nvPr/>
        </p:nvSpPr>
        <p:spPr>
          <a:xfrm>
            <a:off x="5722225" y="2993825"/>
            <a:ext cx="2177700" cy="87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Цифровое искусство: музыка и IT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-4800" y="4570775"/>
            <a:ext cx="9153600" cy="572700"/>
            <a:chOff x="-4800" y="4570775"/>
            <a:chExt cx="9153600" cy="572700"/>
          </a:xfrm>
        </p:grpSpPr>
        <p:grpSp>
          <p:nvGrpSpPr>
            <p:cNvPr id="115" name="Google Shape;115;p17"/>
            <p:cNvGrpSpPr/>
            <p:nvPr/>
          </p:nvGrpSpPr>
          <p:grpSpPr>
            <a:xfrm>
              <a:off x="-4800" y="4570775"/>
              <a:ext cx="9153600" cy="572700"/>
              <a:chOff x="-4800" y="4570775"/>
              <a:chExt cx="9153600" cy="572700"/>
            </a:xfrm>
          </p:grpSpPr>
          <p:grpSp>
            <p:nvGrpSpPr>
              <p:cNvPr id="116" name="Google Shape;116;p17"/>
              <p:cNvGrpSpPr/>
              <p:nvPr/>
            </p:nvGrpSpPr>
            <p:grpSpPr>
              <a:xfrm>
                <a:off x="-4800" y="4570775"/>
                <a:ext cx="9153600" cy="572700"/>
                <a:chOff x="-4800" y="4570775"/>
                <a:chExt cx="9153600" cy="572700"/>
              </a:xfrm>
            </p:grpSpPr>
            <p:sp>
              <p:nvSpPr>
                <p:cNvPr id="117" name="Google Shape;117;p17"/>
                <p:cNvSpPr/>
                <p:nvPr/>
              </p:nvSpPr>
              <p:spPr>
                <a:xfrm>
                  <a:off x="-4800" y="4570775"/>
                  <a:ext cx="9153600" cy="572700"/>
                </a:xfrm>
                <a:prstGeom prst="rect">
                  <a:avLst/>
                </a:prstGeom>
                <a:solidFill>
                  <a:srgbClr val="2D3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118" name="Google Shape;118;p1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658426" y="4613751"/>
                  <a:ext cx="1244849" cy="4867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9" name="Google Shape;119;p17"/>
              <p:cNvSpPr txBox="1"/>
              <p:nvPr/>
            </p:nvSpPr>
            <p:spPr>
              <a:xfrm>
                <a:off x="438150" y="4657025"/>
                <a:ext cx="360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Практическая работа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20" name="Google Shape;120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47075" y="4691825"/>
              <a:ext cx="863548" cy="3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1499" y="2866850"/>
            <a:ext cx="600880" cy="4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311700" y="1329299"/>
            <a:ext cx="3767400" cy="2457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Посмотрим видео ролик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-4800" y="4570775"/>
            <a:ext cx="9153600" cy="572700"/>
            <a:chOff x="-4800" y="4570775"/>
            <a:chExt cx="9153600" cy="572700"/>
          </a:xfrm>
        </p:grpSpPr>
        <p:grpSp>
          <p:nvGrpSpPr>
            <p:cNvPr id="128" name="Google Shape;128;p18"/>
            <p:cNvGrpSpPr/>
            <p:nvPr/>
          </p:nvGrpSpPr>
          <p:grpSpPr>
            <a:xfrm>
              <a:off x="-4800" y="4570775"/>
              <a:ext cx="9153600" cy="572700"/>
              <a:chOff x="-4800" y="4570775"/>
              <a:chExt cx="9153600" cy="572700"/>
            </a:xfrm>
          </p:grpSpPr>
          <p:grpSp>
            <p:nvGrpSpPr>
              <p:cNvPr id="129" name="Google Shape;129;p18"/>
              <p:cNvGrpSpPr/>
              <p:nvPr/>
            </p:nvGrpSpPr>
            <p:grpSpPr>
              <a:xfrm>
                <a:off x="-4800" y="4570775"/>
                <a:ext cx="9153600" cy="572700"/>
                <a:chOff x="-4800" y="4570775"/>
                <a:chExt cx="9153600" cy="572700"/>
              </a:xfrm>
            </p:grpSpPr>
            <p:sp>
              <p:nvSpPr>
                <p:cNvPr id="130" name="Google Shape;130;p18"/>
                <p:cNvSpPr/>
                <p:nvPr/>
              </p:nvSpPr>
              <p:spPr>
                <a:xfrm>
                  <a:off x="-4800" y="4570775"/>
                  <a:ext cx="9153600" cy="572700"/>
                </a:xfrm>
                <a:prstGeom prst="rect">
                  <a:avLst/>
                </a:prstGeom>
                <a:solidFill>
                  <a:srgbClr val="2D3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131" name="Google Shape;131;p1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658426" y="4613751"/>
                  <a:ext cx="1244849" cy="4867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2" name="Google Shape;132;p18"/>
              <p:cNvSpPr txBox="1"/>
              <p:nvPr/>
            </p:nvSpPr>
            <p:spPr>
              <a:xfrm>
                <a:off x="438150" y="4657025"/>
                <a:ext cx="360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Рефлексия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33" name="Google Shape;13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7075" y="4691825"/>
              <a:ext cx="863548" cy="3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18"/>
          <p:cNvSpPr txBox="1">
            <a:spLocks noGrp="1"/>
          </p:cNvSpPr>
          <p:nvPr>
            <p:ph type="ctrTitle"/>
          </p:nvPr>
        </p:nvSpPr>
        <p:spPr>
          <a:xfrm>
            <a:off x="311700" y="521225"/>
            <a:ext cx="417092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Подведем </a:t>
            </a:r>
            <a:r>
              <a:rPr lang="ru" sz="3600" b="1" dirty="0" smtClean="0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итоги</a:t>
            </a:r>
            <a:endParaRPr sz="3600" b="1" dirty="0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8003" y="3826579"/>
            <a:ext cx="457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err="1" smtClean="0"/>
              <a:t>Видеорефлексии</a:t>
            </a:r>
            <a:r>
              <a:rPr lang="ru-RU" sz="1200" dirty="0" smtClean="0"/>
              <a:t> к уроку для 1-4, 5-8 и 9-11 классов доступны</a:t>
            </a:r>
            <a:r>
              <a:rPr lang="en-US" sz="1200" dirty="0" smtClean="0"/>
              <a:t> </a:t>
            </a:r>
            <a:r>
              <a:rPr lang="ru-RU" sz="1200" b="1" dirty="0" smtClean="0"/>
              <a:t>для скачивания</a:t>
            </a:r>
            <a:r>
              <a:rPr lang="en-US" sz="1200" b="1" dirty="0" smtClean="0"/>
              <a:t> </a:t>
            </a:r>
            <a:r>
              <a:rPr lang="ru-RU" sz="1200" dirty="0" smtClean="0"/>
              <a:t>и просмотра по ссылкам, доступным на </a:t>
            </a:r>
            <a:r>
              <a:rPr lang="ru-RU" sz="1200" dirty="0"/>
              <a:t>сайте </a:t>
            </a:r>
            <a:r>
              <a:rPr lang="ru-RU" sz="1200" dirty="0" smtClean="0">
                <a:hlinkClick r:id="rId5"/>
              </a:rPr>
              <a:t>урокцифры.рф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00" y="1046625"/>
            <a:ext cx="4624000" cy="2601506"/>
          </a:xfrm>
          <a:prstGeom prst="rect">
            <a:avLst/>
          </a:prstGeom>
        </p:spPr>
      </p:pic>
      <p:pic>
        <p:nvPicPr>
          <p:cNvPr id="2050" name="Picture 2" descr="http://qrcoder.ru/code/?https%3A%2F%2Fxn--h1adlhdnlo2c.xn--p1ai%2Flessons%2Fmusic-and-it%2Fmaterials&amp;10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98" y="3648145"/>
            <a:ext cx="922615" cy="9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0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Что больше всего запомнилось из урока?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Что нового и полезного узнали?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Что будете использовать в повседневной жизни?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2" name="Google Shape;142;p19"/>
          <p:cNvGrpSpPr/>
          <p:nvPr/>
        </p:nvGrpSpPr>
        <p:grpSpPr>
          <a:xfrm>
            <a:off x="-4800" y="4570775"/>
            <a:ext cx="9153600" cy="572700"/>
            <a:chOff x="-4800" y="4570775"/>
            <a:chExt cx="9153600" cy="572700"/>
          </a:xfrm>
        </p:grpSpPr>
        <p:grpSp>
          <p:nvGrpSpPr>
            <p:cNvPr id="143" name="Google Shape;143;p19"/>
            <p:cNvGrpSpPr/>
            <p:nvPr/>
          </p:nvGrpSpPr>
          <p:grpSpPr>
            <a:xfrm>
              <a:off x="-4800" y="4570775"/>
              <a:ext cx="9153600" cy="572700"/>
              <a:chOff x="-4800" y="4570775"/>
              <a:chExt cx="9153600" cy="572700"/>
            </a:xfrm>
          </p:grpSpPr>
          <p:grpSp>
            <p:nvGrpSpPr>
              <p:cNvPr id="144" name="Google Shape;144;p19"/>
              <p:cNvGrpSpPr/>
              <p:nvPr/>
            </p:nvGrpSpPr>
            <p:grpSpPr>
              <a:xfrm>
                <a:off x="-4800" y="4570775"/>
                <a:ext cx="9153600" cy="572700"/>
                <a:chOff x="-4800" y="4570775"/>
                <a:chExt cx="9153600" cy="572700"/>
              </a:xfrm>
            </p:grpSpPr>
            <p:sp>
              <p:nvSpPr>
                <p:cNvPr id="145" name="Google Shape;145;p19"/>
                <p:cNvSpPr/>
                <p:nvPr/>
              </p:nvSpPr>
              <p:spPr>
                <a:xfrm>
                  <a:off x="-4800" y="4570775"/>
                  <a:ext cx="9153600" cy="572700"/>
                </a:xfrm>
                <a:prstGeom prst="rect">
                  <a:avLst/>
                </a:prstGeom>
                <a:solidFill>
                  <a:srgbClr val="2D3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146" name="Google Shape;146;p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658426" y="4613751"/>
                  <a:ext cx="1244849" cy="4867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7" name="Google Shape;147;p19"/>
              <p:cNvSpPr txBox="1"/>
              <p:nvPr/>
            </p:nvSpPr>
            <p:spPr>
              <a:xfrm>
                <a:off x="438150" y="4657025"/>
                <a:ext cx="360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Рефлексия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48" name="Google Shape;14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7075" y="4691825"/>
              <a:ext cx="863548" cy="3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100" y="917600"/>
            <a:ext cx="4105850" cy="35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>
            <a:spLocks noGrp="1"/>
          </p:cNvSpPr>
          <p:nvPr>
            <p:ph type="ctrTitle" idx="4294967295"/>
          </p:nvPr>
        </p:nvSpPr>
        <p:spPr>
          <a:xfrm>
            <a:off x="311700" y="368825"/>
            <a:ext cx="798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Подведем итоги</a:t>
            </a:r>
            <a:endParaRPr sz="3600"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226</Words>
  <Application>Microsoft Office PowerPoint</Application>
  <PresentationFormat>Экран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Montserrat</vt:lpstr>
      <vt:lpstr>Arial</vt:lpstr>
      <vt:lpstr>Roboto Medium</vt:lpstr>
      <vt:lpstr>Roboto Black</vt:lpstr>
      <vt:lpstr>Roboto</vt:lpstr>
      <vt:lpstr>Simple Light</vt:lpstr>
      <vt:lpstr>Презентация PowerPoint</vt:lpstr>
      <vt:lpstr>Сегодня на уроке</vt:lpstr>
      <vt:lpstr>Посмотрим видео </vt:lpstr>
      <vt:lpstr>Ответим на вопросы</vt:lpstr>
      <vt:lpstr>Выполним тренажер</vt:lpstr>
      <vt:lpstr>Подведем итоги</vt:lpstr>
      <vt:lpstr>Подведем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Лисёна</cp:lastModifiedBy>
  <cp:revision>8</cp:revision>
  <dcterms:modified xsi:type="dcterms:W3CDTF">2022-02-14T13:03:33Z</dcterms:modified>
</cp:coreProperties>
</file>