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5" r:id="rId7"/>
    <p:sldId id="262" r:id="rId8"/>
  </p:sldIdLst>
  <p:sldSz cx="9144000" cy="5143500" type="screen16x9"/>
  <p:notesSz cx="6858000" cy="9144000"/>
  <p:embeddedFontLst>
    <p:embeddedFont>
      <p:font typeface="Montserrat" panose="00000500000000000000" pitchFamily="2" charset="-52"/>
      <p:regular r:id="rId10"/>
      <p:bold r:id="rId11"/>
      <p:italic r:id="rId12"/>
      <p:boldItalic r:id="rId13"/>
    </p:embeddedFont>
    <p:embeddedFont>
      <p:font typeface="Roboto Medium" panose="020B0604020202020204" charset="0"/>
      <p:regular r:id="rId14"/>
      <p:bold r:id="rId15"/>
      <p:italic r:id="rId16"/>
      <p:boldItalic r:id="rId17"/>
    </p:embeddedFont>
    <p:embeddedFont>
      <p:font typeface="Roboto Black" panose="020B0604020202020204" charset="0"/>
      <p:bold r:id="rId18"/>
      <p:boldItalic r:id="rId19"/>
    </p:embeddedFont>
    <p:embeddedFont>
      <p:font typeface="Roboto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72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b7333ed21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b7333ed21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f95e890cc_0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0f95e890cc_0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0f95e890cc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0f95e890cc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290d5ca1c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290d5ca1c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0f95e890cc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0f95e890cc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0f95e890c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0f95e890cc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8451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0f95e890c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0f95e890c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D3092"/>
              </a:buClr>
              <a:buSzPts val="2800"/>
              <a:buFont typeface="Roboto"/>
              <a:buNone/>
              <a:defRPr b="1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&#1091;&#1088;&#1086;&#1082;&#1094;&#1080;&#1092;&#1088;&#1099;.&#1088;&#1092;/lessons/music-and-it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hyperlink" Target="https://disk.yandex.ru/i/7MIx2rV79_0A1w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hyperlink" Target="https://&#1091;&#1088;&#1086;&#1082;&#1094;&#1080;&#1092;&#1088;&#1099;.&#1088;&#1092;/lessons/music-and-it/materials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3092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6605550" y="287512"/>
            <a:ext cx="2538437" cy="2509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65848" y="4209199"/>
            <a:ext cx="1817725" cy="7107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329900" y="1981500"/>
            <a:ext cx="6484200" cy="1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Цифровое искусство: музыка и IT</a:t>
            </a:r>
            <a:endParaRPr sz="4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1778550" y="396100"/>
            <a:ext cx="55869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Сезон 2021/2022</a:t>
            </a:r>
            <a:endParaRPr sz="2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14 февраля – 6 марта</a:t>
            </a:r>
            <a:endParaRPr sz="2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90700" y="4311750"/>
            <a:ext cx="1320751" cy="50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2873300"/>
            <a:ext cx="1627063" cy="228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ctrTitle"/>
          </p:nvPr>
        </p:nvSpPr>
        <p:spPr>
          <a:xfrm>
            <a:off x="311700" y="291300"/>
            <a:ext cx="7984500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3600" b="1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Сегодня на уроке</a:t>
            </a:r>
            <a:endParaRPr sz="3600" b="1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387900" y="1049700"/>
            <a:ext cx="7179600" cy="328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ru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Узнаем про роль информационных технологий в музыке 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ru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Как музыка превращается в «нолики» и «единички», которые «понимает» компьютер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ru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Как алгоритмы музыкальных сервисов рекомендуют треки для прослушивания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ru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Способен ли искусственный интеллект сочинять музыку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66" name="Google Shape;66;p14"/>
          <p:cNvGrpSpPr/>
          <p:nvPr/>
        </p:nvGrpSpPr>
        <p:grpSpPr>
          <a:xfrm>
            <a:off x="-4800" y="4570775"/>
            <a:ext cx="9153600" cy="572700"/>
            <a:chOff x="-4800" y="4570775"/>
            <a:chExt cx="9153600" cy="572700"/>
          </a:xfrm>
        </p:grpSpPr>
        <p:grpSp>
          <p:nvGrpSpPr>
            <p:cNvPr id="67" name="Google Shape;67;p14"/>
            <p:cNvGrpSpPr/>
            <p:nvPr/>
          </p:nvGrpSpPr>
          <p:grpSpPr>
            <a:xfrm>
              <a:off x="-4800" y="4570775"/>
              <a:ext cx="9153600" cy="572700"/>
              <a:chOff x="-4800" y="4570775"/>
              <a:chExt cx="9153600" cy="572700"/>
            </a:xfrm>
          </p:grpSpPr>
          <p:grpSp>
            <p:nvGrpSpPr>
              <p:cNvPr id="68" name="Google Shape;68;p14"/>
              <p:cNvGrpSpPr/>
              <p:nvPr/>
            </p:nvGrpSpPr>
            <p:grpSpPr>
              <a:xfrm>
                <a:off x="-4800" y="4570775"/>
                <a:ext cx="9153600" cy="572700"/>
                <a:chOff x="-4800" y="4570775"/>
                <a:chExt cx="9153600" cy="572700"/>
              </a:xfrm>
            </p:grpSpPr>
            <p:sp>
              <p:nvSpPr>
                <p:cNvPr id="69" name="Google Shape;69;p14"/>
                <p:cNvSpPr/>
                <p:nvPr/>
              </p:nvSpPr>
              <p:spPr>
                <a:xfrm>
                  <a:off x="-4800" y="4570775"/>
                  <a:ext cx="9153600" cy="572700"/>
                </a:xfrm>
                <a:prstGeom prst="rect">
                  <a:avLst/>
                </a:prstGeom>
                <a:solidFill>
                  <a:srgbClr val="2D309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pic>
              <p:nvPicPr>
                <p:cNvPr id="70" name="Google Shape;70;p14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/>
                <a:stretch/>
              </p:blipFill>
              <p:spPr>
                <a:xfrm>
                  <a:off x="6658426" y="4613751"/>
                  <a:ext cx="1244849" cy="48673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71" name="Google Shape;71;p14"/>
              <p:cNvSpPr txBox="1"/>
              <p:nvPr/>
            </p:nvSpPr>
            <p:spPr>
              <a:xfrm>
                <a:off x="438150" y="4657025"/>
                <a:ext cx="36003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b="1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Анонс урока</a:t>
                </a:r>
                <a:endParaRPr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pic>
          <p:nvPicPr>
            <p:cNvPr id="72" name="Google Shape;72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947075" y="4691825"/>
              <a:ext cx="863548" cy="330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ctrTitle"/>
          </p:nvPr>
        </p:nvSpPr>
        <p:spPr>
          <a:xfrm>
            <a:off x="311700" y="445025"/>
            <a:ext cx="7984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Посмотрим видео </a:t>
            </a:r>
            <a:endParaRPr sz="3600" b="1" dirty="0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5750" y="2237339"/>
            <a:ext cx="3767251" cy="14186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311700" y="1457275"/>
            <a:ext cx="3915600" cy="24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Музыка — это эмоции, творчество и свобода. Искусственный интеллект — это алгоритмы, математика и четкая структура. Что же их связывает? Давайте узнаем!</a:t>
            </a:r>
            <a:endParaRPr sz="180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grpSp>
        <p:nvGrpSpPr>
          <p:cNvPr id="82" name="Google Shape;82;p15"/>
          <p:cNvGrpSpPr/>
          <p:nvPr/>
        </p:nvGrpSpPr>
        <p:grpSpPr>
          <a:xfrm>
            <a:off x="-4800" y="4570775"/>
            <a:ext cx="9153600" cy="572700"/>
            <a:chOff x="-4800" y="4570775"/>
            <a:chExt cx="9153600" cy="572700"/>
          </a:xfrm>
        </p:grpSpPr>
        <p:grpSp>
          <p:nvGrpSpPr>
            <p:cNvPr id="83" name="Google Shape;83;p15"/>
            <p:cNvGrpSpPr/>
            <p:nvPr/>
          </p:nvGrpSpPr>
          <p:grpSpPr>
            <a:xfrm>
              <a:off x="-4800" y="4570775"/>
              <a:ext cx="9153600" cy="572700"/>
              <a:chOff x="-4800" y="4570775"/>
              <a:chExt cx="9153600" cy="572700"/>
            </a:xfrm>
          </p:grpSpPr>
          <p:grpSp>
            <p:nvGrpSpPr>
              <p:cNvPr id="84" name="Google Shape;84;p15"/>
              <p:cNvGrpSpPr/>
              <p:nvPr/>
            </p:nvGrpSpPr>
            <p:grpSpPr>
              <a:xfrm>
                <a:off x="-4800" y="4570775"/>
                <a:ext cx="9153600" cy="572700"/>
                <a:chOff x="-4800" y="4570775"/>
                <a:chExt cx="9153600" cy="572700"/>
              </a:xfrm>
            </p:grpSpPr>
            <p:sp>
              <p:nvSpPr>
                <p:cNvPr id="85" name="Google Shape;85;p15"/>
                <p:cNvSpPr/>
                <p:nvPr/>
              </p:nvSpPr>
              <p:spPr>
                <a:xfrm>
                  <a:off x="-4800" y="4570775"/>
                  <a:ext cx="9153600" cy="572700"/>
                </a:xfrm>
                <a:prstGeom prst="rect">
                  <a:avLst/>
                </a:prstGeom>
                <a:solidFill>
                  <a:srgbClr val="2D309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pic>
              <p:nvPicPr>
                <p:cNvPr id="86" name="Google Shape;86;p15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6658426" y="4613751"/>
                  <a:ext cx="1244849" cy="48673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87" name="Google Shape;87;p15"/>
              <p:cNvSpPr txBox="1"/>
              <p:nvPr/>
            </p:nvSpPr>
            <p:spPr>
              <a:xfrm>
                <a:off x="438150" y="4657025"/>
                <a:ext cx="36003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b="1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Видеолекция</a:t>
                </a:r>
                <a:endParaRPr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pic>
          <p:nvPicPr>
            <p:cNvPr id="88" name="Google Shape;88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947075" y="4691825"/>
              <a:ext cx="863548" cy="330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5441" y="1410232"/>
            <a:ext cx="3867867" cy="2121354"/>
          </a:xfrm>
          <a:prstGeom prst="rect">
            <a:avLst/>
          </a:prstGeom>
        </p:spPr>
      </p:pic>
      <p:sp>
        <p:nvSpPr>
          <p:cNvPr id="15" name="Google Shape;135;p18"/>
          <p:cNvSpPr/>
          <p:nvPr/>
        </p:nvSpPr>
        <p:spPr>
          <a:xfrm rot="5400000">
            <a:off x="6451574" y="2223200"/>
            <a:ext cx="555600" cy="5865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6" name="Picture 2" descr="http://qrcoder.ru/code/?https%3A%2F%2Fdisk.yandex.ru%2Fi%2F7MIx2rV79_0A1w&amp;10&amp;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868" y="3546037"/>
            <a:ext cx="946664" cy="94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582653" y="3881430"/>
            <a:ext cx="23045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050" dirty="0" smtClean="0"/>
              <a:t>Видео </a:t>
            </a:r>
            <a:r>
              <a:rPr lang="ru-RU" sz="1050" dirty="0" smtClean="0"/>
              <a:t>доступно </a:t>
            </a:r>
            <a:r>
              <a:rPr lang="ru-RU" sz="1050" b="1" dirty="0" smtClean="0"/>
              <a:t>для скачивания </a:t>
            </a: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 smtClean="0"/>
              <a:t>на сайте </a:t>
            </a:r>
            <a:r>
              <a:rPr lang="ru-RU" sz="1050" dirty="0" smtClean="0">
                <a:hlinkClick r:id="rId8"/>
              </a:rPr>
              <a:t>урокцифры.рф</a:t>
            </a:r>
            <a:r>
              <a:rPr lang="ru-RU" sz="1050" dirty="0" smtClean="0"/>
              <a:t> </a:t>
            </a:r>
            <a:br>
              <a:rPr lang="ru-RU" sz="1050" dirty="0" smtClean="0"/>
            </a:br>
            <a:r>
              <a:rPr lang="ru-RU" sz="1050" dirty="0" smtClean="0"/>
              <a:t>или по </a:t>
            </a:r>
            <a:r>
              <a:rPr lang="ru-RU" sz="1050" dirty="0" smtClean="0">
                <a:hlinkClick r:id="rId9"/>
              </a:rPr>
              <a:t>ссылке</a:t>
            </a:r>
            <a:endParaRPr lang="ru-RU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>
            <a:spLocks noGrp="1"/>
          </p:cNvSpPr>
          <p:nvPr>
            <p:ph type="ctrTitle"/>
          </p:nvPr>
        </p:nvSpPr>
        <p:spPr>
          <a:xfrm>
            <a:off x="311700" y="445025"/>
            <a:ext cx="7984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Ответим на вопросы</a:t>
            </a:r>
            <a:endParaRPr sz="3600" b="1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" name="Google Shape;94;p16"/>
          <p:cNvSpPr txBox="1">
            <a:spLocks noGrp="1"/>
          </p:cNvSpPr>
          <p:nvPr>
            <p:ph type="subTitle" idx="1"/>
          </p:nvPr>
        </p:nvSpPr>
        <p:spPr>
          <a:xfrm>
            <a:off x="311700" y="1457275"/>
            <a:ext cx="7103100" cy="24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ru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Как вы считаете, почему людям интересна музыка?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ru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Зачем люди перевели музыку в цифровое пространство?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ru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Какие области науки затрагивает цифровизация музыки? 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ru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Зачем учить искусственный интеллект работе с музыкой?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ru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Почему так важно, чтобы информационные системы умели строить рекомендации музыки в интернете?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95" name="Google Shape;95;p16"/>
          <p:cNvGrpSpPr/>
          <p:nvPr/>
        </p:nvGrpSpPr>
        <p:grpSpPr>
          <a:xfrm>
            <a:off x="-4800" y="4570775"/>
            <a:ext cx="9153600" cy="572700"/>
            <a:chOff x="-4800" y="4570775"/>
            <a:chExt cx="9153600" cy="572700"/>
          </a:xfrm>
        </p:grpSpPr>
        <p:grpSp>
          <p:nvGrpSpPr>
            <p:cNvPr id="96" name="Google Shape;96;p16"/>
            <p:cNvGrpSpPr/>
            <p:nvPr/>
          </p:nvGrpSpPr>
          <p:grpSpPr>
            <a:xfrm>
              <a:off x="-4800" y="4570775"/>
              <a:ext cx="9153600" cy="572700"/>
              <a:chOff x="-4800" y="4570775"/>
              <a:chExt cx="9153600" cy="572700"/>
            </a:xfrm>
          </p:grpSpPr>
          <p:grpSp>
            <p:nvGrpSpPr>
              <p:cNvPr id="97" name="Google Shape;97;p16"/>
              <p:cNvGrpSpPr/>
              <p:nvPr/>
            </p:nvGrpSpPr>
            <p:grpSpPr>
              <a:xfrm>
                <a:off x="-4800" y="4570775"/>
                <a:ext cx="9153600" cy="572700"/>
                <a:chOff x="-4800" y="4570775"/>
                <a:chExt cx="9153600" cy="572700"/>
              </a:xfrm>
            </p:grpSpPr>
            <p:sp>
              <p:nvSpPr>
                <p:cNvPr id="98" name="Google Shape;98;p16"/>
                <p:cNvSpPr/>
                <p:nvPr/>
              </p:nvSpPr>
              <p:spPr>
                <a:xfrm>
                  <a:off x="-4800" y="4570775"/>
                  <a:ext cx="9153600" cy="572700"/>
                </a:xfrm>
                <a:prstGeom prst="rect">
                  <a:avLst/>
                </a:prstGeom>
                <a:solidFill>
                  <a:srgbClr val="2D309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pic>
              <p:nvPicPr>
                <p:cNvPr id="99" name="Google Shape;99;p16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/>
                <a:stretch/>
              </p:blipFill>
              <p:spPr>
                <a:xfrm>
                  <a:off x="6658426" y="4613751"/>
                  <a:ext cx="1244849" cy="48673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100" name="Google Shape;100;p16"/>
              <p:cNvSpPr txBox="1"/>
              <p:nvPr/>
            </p:nvSpPr>
            <p:spPr>
              <a:xfrm>
                <a:off x="438150" y="4657025"/>
                <a:ext cx="36003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b="1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Обсуждение видеолекции</a:t>
                </a:r>
                <a:endParaRPr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pic>
          <p:nvPicPr>
            <p:cNvPr id="101" name="Google Shape;101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947075" y="4691825"/>
              <a:ext cx="863548" cy="330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6275" y="1465624"/>
            <a:ext cx="3549998" cy="2152426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7"/>
          <p:cNvSpPr txBox="1">
            <a:spLocks noGrp="1"/>
          </p:cNvSpPr>
          <p:nvPr>
            <p:ph type="body" idx="1"/>
          </p:nvPr>
        </p:nvSpPr>
        <p:spPr>
          <a:xfrm>
            <a:off x="311700" y="1381075"/>
            <a:ext cx="4260300" cy="307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Зайдите на сайт </a:t>
            </a:r>
            <a:r>
              <a:rPr lang="ru" b="1" u="sng">
                <a:solidFill>
                  <a:srgbClr val="2D3092"/>
                </a:solidFill>
              </a:rPr>
              <a:t>урокцифры.рф</a:t>
            </a:r>
            <a:r>
              <a:rPr lang="ru">
                <a:solidFill>
                  <a:schemeClr val="dk1"/>
                </a:solidFill>
              </a:rPr>
              <a:t>, найдите урок «Цифровое искусство: музыка и IT».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>
                <a:solidFill>
                  <a:schemeClr val="dk1"/>
                </a:solidFill>
              </a:rPr>
              <a:t>Пройдите тренажер и получите сертификат о прохождении урока.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7984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>
                <a:latin typeface="Roboto Black"/>
                <a:ea typeface="Roboto Black"/>
                <a:cs typeface="Roboto Black"/>
                <a:sym typeface="Roboto Black"/>
              </a:rPr>
              <a:t>Выполним тренажер</a:t>
            </a:r>
            <a:endParaRPr sz="3600">
              <a:solidFill>
                <a:srgbClr val="2D3092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grpSp>
        <p:nvGrpSpPr>
          <p:cNvPr id="109" name="Google Shape;109;p17"/>
          <p:cNvGrpSpPr/>
          <p:nvPr/>
        </p:nvGrpSpPr>
        <p:grpSpPr>
          <a:xfrm>
            <a:off x="5562075" y="2866850"/>
            <a:ext cx="3346426" cy="1472400"/>
            <a:chOff x="5535025" y="3429825"/>
            <a:chExt cx="3346426" cy="1472400"/>
          </a:xfrm>
        </p:grpSpPr>
        <p:pic>
          <p:nvPicPr>
            <p:cNvPr id="110" name="Google Shape;110;p17"/>
            <p:cNvPicPr preferRelativeResize="0"/>
            <p:nvPr/>
          </p:nvPicPr>
          <p:blipFill rotWithShape="1">
            <a:blip r:embed="rId4">
              <a:alphaModFix/>
            </a:blip>
            <a:srcRect l="33957" r="17670"/>
            <a:stretch/>
          </p:blipFill>
          <p:spPr>
            <a:xfrm>
              <a:off x="5535025" y="3429825"/>
              <a:ext cx="3346426" cy="1472400"/>
            </a:xfrm>
            <a:prstGeom prst="rect">
              <a:avLst/>
            </a:prstGeom>
            <a:noFill/>
            <a:ln w="19050" cap="flat" cmpd="sng">
              <a:solidFill>
                <a:srgbClr val="76D6FF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11" name="Google Shape;111;p17"/>
            <p:cNvPicPr preferRelativeResize="0"/>
            <p:nvPr/>
          </p:nvPicPr>
          <p:blipFill rotWithShape="1">
            <a:blip r:embed="rId5">
              <a:alphaModFix/>
            </a:blip>
            <a:srcRect l="79129"/>
            <a:stretch/>
          </p:blipFill>
          <p:spPr>
            <a:xfrm>
              <a:off x="7991275" y="3429825"/>
              <a:ext cx="844711" cy="1472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Google Shape;112;p17"/>
            <p:cNvPicPr preferRelativeResize="0"/>
            <p:nvPr/>
          </p:nvPicPr>
          <p:blipFill rotWithShape="1">
            <a:blip r:embed="rId5">
              <a:alphaModFix/>
            </a:blip>
            <a:srcRect l="1883" t="62182" r="56818" b="13114"/>
            <a:stretch/>
          </p:blipFill>
          <p:spPr>
            <a:xfrm>
              <a:off x="5683300" y="4415100"/>
              <a:ext cx="1782399" cy="3878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3" name="Google Shape;113;p17"/>
          <p:cNvSpPr/>
          <p:nvPr/>
        </p:nvSpPr>
        <p:spPr>
          <a:xfrm>
            <a:off x="5722225" y="2993825"/>
            <a:ext cx="2177700" cy="874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>
                <a:latin typeface="Roboto"/>
                <a:ea typeface="Roboto"/>
                <a:cs typeface="Roboto"/>
                <a:sym typeface="Roboto"/>
              </a:rPr>
              <a:t>Цифровое искусство: музыка и IT</a:t>
            </a:r>
            <a:endParaRPr sz="1200" b="1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14" name="Google Shape;114;p17"/>
          <p:cNvGrpSpPr/>
          <p:nvPr/>
        </p:nvGrpSpPr>
        <p:grpSpPr>
          <a:xfrm>
            <a:off x="-4800" y="4570775"/>
            <a:ext cx="9153600" cy="572700"/>
            <a:chOff x="-4800" y="4570775"/>
            <a:chExt cx="9153600" cy="572700"/>
          </a:xfrm>
        </p:grpSpPr>
        <p:grpSp>
          <p:nvGrpSpPr>
            <p:cNvPr id="115" name="Google Shape;115;p17"/>
            <p:cNvGrpSpPr/>
            <p:nvPr/>
          </p:nvGrpSpPr>
          <p:grpSpPr>
            <a:xfrm>
              <a:off x="-4800" y="4570775"/>
              <a:ext cx="9153600" cy="572700"/>
              <a:chOff x="-4800" y="4570775"/>
              <a:chExt cx="9153600" cy="572700"/>
            </a:xfrm>
          </p:grpSpPr>
          <p:grpSp>
            <p:nvGrpSpPr>
              <p:cNvPr id="116" name="Google Shape;116;p17"/>
              <p:cNvGrpSpPr/>
              <p:nvPr/>
            </p:nvGrpSpPr>
            <p:grpSpPr>
              <a:xfrm>
                <a:off x="-4800" y="4570775"/>
                <a:ext cx="9153600" cy="572700"/>
                <a:chOff x="-4800" y="4570775"/>
                <a:chExt cx="9153600" cy="572700"/>
              </a:xfrm>
            </p:grpSpPr>
            <p:sp>
              <p:nvSpPr>
                <p:cNvPr id="117" name="Google Shape;117;p17"/>
                <p:cNvSpPr/>
                <p:nvPr/>
              </p:nvSpPr>
              <p:spPr>
                <a:xfrm>
                  <a:off x="-4800" y="4570775"/>
                  <a:ext cx="9153600" cy="572700"/>
                </a:xfrm>
                <a:prstGeom prst="rect">
                  <a:avLst/>
                </a:prstGeom>
                <a:solidFill>
                  <a:srgbClr val="2D309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pic>
              <p:nvPicPr>
                <p:cNvPr id="118" name="Google Shape;118;p17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/>
                <a:stretch/>
              </p:blipFill>
              <p:spPr>
                <a:xfrm>
                  <a:off x="6658426" y="4613751"/>
                  <a:ext cx="1244849" cy="48673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119" name="Google Shape;119;p17"/>
              <p:cNvSpPr txBox="1"/>
              <p:nvPr/>
            </p:nvSpPr>
            <p:spPr>
              <a:xfrm>
                <a:off x="438150" y="4657025"/>
                <a:ext cx="36003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b="1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Практическая работа</a:t>
                </a:r>
                <a:endParaRPr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pic>
          <p:nvPicPr>
            <p:cNvPr id="120" name="Google Shape;120;p1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47075" y="4691825"/>
              <a:ext cx="863548" cy="330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1" name="Google Shape;121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61499" y="2866850"/>
            <a:ext cx="600880" cy="45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 txBox="1">
            <a:spLocks noGrp="1"/>
          </p:cNvSpPr>
          <p:nvPr>
            <p:ph type="subTitle" idx="1"/>
          </p:nvPr>
        </p:nvSpPr>
        <p:spPr>
          <a:xfrm>
            <a:off x="311700" y="1329299"/>
            <a:ext cx="3767400" cy="24574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0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Посмотрим видео ролик</a:t>
            </a:r>
            <a:endParaRPr sz="2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27" name="Google Shape;127;p18"/>
          <p:cNvGrpSpPr/>
          <p:nvPr/>
        </p:nvGrpSpPr>
        <p:grpSpPr>
          <a:xfrm>
            <a:off x="-4800" y="4570775"/>
            <a:ext cx="9153600" cy="572700"/>
            <a:chOff x="-4800" y="4570775"/>
            <a:chExt cx="9153600" cy="572700"/>
          </a:xfrm>
        </p:grpSpPr>
        <p:grpSp>
          <p:nvGrpSpPr>
            <p:cNvPr id="128" name="Google Shape;128;p18"/>
            <p:cNvGrpSpPr/>
            <p:nvPr/>
          </p:nvGrpSpPr>
          <p:grpSpPr>
            <a:xfrm>
              <a:off x="-4800" y="4570775"/>
              <a:ext cx="9153600" cy="572700"/>
              <a:chOff x="-4800" y="4570775"/>
              <a:chExt cx="9153600" cy="572700"/>
            </a:xfrm>
          </p:grpSpPr>
          <p:grpSp>
            <p:nvGrpSpPr>
              <p:cNvPr id="129" name="Google Shape;129;p18"/>
              <p:cNvGrpSpPr/>
              <p:nvPr/>
            </p:nvGrpSpPr>
            <p:grpSpPr>
              <a:xfrm>
                <a:off x="-4800" y="4570775"/>
                <a:ext cx="9153600" cy="572700"/>
                <a:chOff x="-4800" y="4570775"/>
                <a:chExt cx="9153600" cy="572700"/>
              </a:xfrm>
            </p:grpSpPr>
            <p:sp>
              <p:nvSpPr>
                <p:cNvPr id="130" name="Google Shape;130;p18"/>
                <p:cNvSpPr/>
                <p:nvPr/>
              </p:nvSpPr>
              <p:spPr>
                <a:xfrm>
                  <a:off x="-4800" y="4570775"/>
                  <a:ext cx="9153600" cy="572700"/>
                </a:xfrm>
                <a:prstGeom prst="rect">
                  <a:avLst/>
                </a:prstGeom>
                <a:solidFill>
                  <a:srgbClr val="2D309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pic>
              <p:nvPicPr>
                <p:cNvPr id="131" name="Google Shape;131;p18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/>
                <a:stretch/>
              </p:blipFill>
              <p:spPr>
                <a:xfrm>
                  <a:off x="6658426" y="4613751"/>
                  <a:ext cx="1244849" cy="48673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132" name="Google Shape;132;p18"/>
              <p:cNvSpPr txBox="1"/>
              <p:nvPr/>
            </p:nvSpPr>
            <p:spPr>
              <a:xfrm>
                <a:off x="438150" y="4657025"/>
                <a:ext cx="36003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b="1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Рефлексия</a:t>
                </a:r>
                <a:endParaRPr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pic>
          <p:nvPicPr>
            <p:cNvPr id="133" name="Google Shape;133;p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947075" y="4691825"/>
              <a:ext cx="863548" cy="330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6" name="Google Shape;136;p18"/>
          <p:cNvSpPr txBox="1">
            <a:spLocks noGrp="1"/>
          </p:cNvSpPr>
          <p:nvPr>
            <p:ph type="ctrTitle"/>
          </p:nvPr>
        </p:nvSpPr>
        <p:spPr>
          <a:xfrm>
            <a:off x="311700" y="521225"/>
            <a:ext cx="4170923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Подведем </a:t>
            </a:r>
            <a:r>
              <a:rPr lang="ru" sz="3600" b="1" dirty="0" smtClean="0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итоги</a:t>
            </a:r>
            <a:endParaRPr sz="3600" b="1" dirty="0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28003" y="3826579"/>
            <a:ext cx="4575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dirty="0" err="1" smtClean="0"/>
              <a:t>Видеорефлексии</a:t>
            </a:r>
            <a:r>
              <a:rPr lang="ru-RU" sz="1200" dirty="0" smtClean="0"/>
              <a:t> к уроку для 1-4, 5-8 и 9-11 классов доступны</a:t>
            </a:r>
            <a:r>
              <a:rPr lang="en-US" sz="1200" dirty="0" smtClean="0"/>
              <a:t> </a:t>
            </a:r>
            <a:r>
              <a:rPr lang="ru-RU" sz="1200" b="1" dirty="0" smtClean="0"/>
              <a:t>для скачивания</a:t>
            </a:r>
            <a:r>
              <a:rPr lang="en-US" sz="1200" b="1" dirty="0" smtClean="0"/>
              <a:t> </a:t>
            </a:r>
            <a:r>
              <a:rPr lang="ru-RU" sz="1200" dirty="0" smtClean="0"/>
              <a:t>и просмотра по ссылкам, доступным на </a:t>
            </a:r>
            <a:r>
              <a:rPr lang="ru-RU" sz="1200" dirty="0"/>
              <a:t>сайте </a:t>
            </a:r>
            <a:r>
              <a:rPr lang="ru-RU" sz="1200" dirty="0" smtClean="0">
                <a:hlinkClick r:id="rId5"/>
              </a:rPr>
              <a:t>урокцифры.рф</a:t>
            </a:r>
            <a:r>
              <a:rPr lang="ru-RU" sz="1200" dirty="0" smtClean="0"/>
              <a:t> </a:t>
            </a:r>
            <a:endParaRPr lang="ru-RU" sz="1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100" y="1046625"/>
            <a:ext cx="4624000" cy="2601506"/>
          </a:xfrm>
          <a:prstGeom prst="rect">
            <a:avLst/>
          </a:prstGeom>
        </p:spPr>
      </p:pic>
      <p:pic>
        <p:nvPicPr>
          <p:cNvPr id="2050" name="Picture 2" descr="http://qrcoder.ru/code/?https%3A%2F%2Fxn--h1adlhdnlo2c.xn--p1ai%2Flessons%2Fmusic-and-it%2Fmaterials&amp;10&amp;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498" y="3648145"/>
            <a:ext cx="922615" cy="92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00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60300" cy="307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>
                <a:solidFill>
                  <a:schemeClr val="dk1"/>
                </a:solidFill>
              </a:rPr>
              <a:t>Что больше всего запомнилось из урока?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>
                <a:solidFill>
                  <a:schemeClr val="dk1"/>
                </a:solidFill>
              </a:rPr>
              <a:t>Что нового и полезного узнали?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800"/>
              <a:buChar char="●"/>
            </a:pPr>
            <a:r>
              <a:rPr lang="ru">
                <a:solidFill>
                  <a:schemeClr val="dk1"/>
                </a:solidFill>
              </a:rPr>
              <a:t>Что будете использовать в повседневной жизни?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42" name="Google Shape;142;p19"/>
          <p:cNvGrpSpPr/>
          <p:nvPr/>
        </p:nvGrpSpPr>
        <p:grpSpPr>
          <a:xfrm>
            <a:off x="-4800" y="4570775"/>
            <a:ext cx="9153600" cy="572700"/>
            <a:chOff x="-4800" y="4570775"/>
            <a:chExt cx="9153600" cy="572700"/>
          </a:xfrm>
        </p:grpSpPr>
        <p:grpSp>
          <p:nvGrpSpPr>
            <p:cNvPr id="143" name="Google Shape;143;p19"/>
            <p:cNvGrpSpPr/>
            <p:nvPr/>
          </p:nvGrpSpPr>
          <p:grpSpPr>
            <a:xfrm>
              <a:off x="-4800" y="4570775"/>
              <a:ext cx="9153600" cy="572700"/>
              <a:chOff x="-4800" y="4570775"/>
              <a:chExt cx="9153600" cy="572700"/>
            </a:xfrm>
          </p:grpSpPr>
          <p:grpSp>
            <p:nvGrpSpPr>
              <p:cNvPr id="144" name="Google Shape;144;p19"/>
              <p:cNvGrpSpPr/>
              <p:nvPr/>
            </p:nvGrpSpPr>
            <p:grpSpPr>
              <a:xfrm>
                <a:off x="-4800" y="4570775"/>
                <a:ext cx="9153600" cy="572700"/>
                <a:chOff x="-4800" y="4570775"/>
                <a:chExt cx="9153600" cy="572700"/>
              </a:xfrm>
            </p:grpSpPr>
            <p:sp>
              <p:nvSpPr>
                <p:cNvPr id="145" name="Google Shape;145;p19"/>
                <p:cNvSpPr/>
                <p:nvPr/>
              </p:nvSpPr>
              <p:spPr>
                <a:xfrm>
                  <a:off x="-4800" y="4570775"/>
                  <a:ext cx="9153600" cy="572700"/>
                </a:xfrm>
                <a:prstGeom prst="rect">
                  <a:avLst/>
                </a:prstGeom>
                <a:solidFill>
                  <a:srgbClr val="2D309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pic>
              <p:nvPicPr>
                <p:cNvPr id="146" name="Google Shape;146;p19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/>
                <a:stretch/>
              </p:blipFill>
              <p:spPr>
                <a:xfrm>
                  <a:off x="6658426" y="4613751"/>
                  <a:ext cx="1244849" cy="48673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147" name="Google Shape;147;p19"/>
              <p:cNvSpPr txBox="1"/>
              <p:nvPr/>
            </p:nvSpPr>
            <p:spPr>
              <a:xfrm>
                <a:off x="438150" y="4657025"/>
                <a:ext cx="36003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b="1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Рефлексия</a:t>
                </a:r>
                <a:endParaRPr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pic>
          <p:nvPicPr>
            <p:cNvPr id="148" name="Google Shape;148;p1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947075" y="4691825"/>
              <a:ext cx="863548" cy="330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9" name="Google Shape;14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43100" y="917600"/>
            <a:ext cx="4105850" cy="3500774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9"/>
          <p:cNvSpPr txBox="1">
            <a:spLocks noGrp="1"/>
          </p:cNvSpPr>
          <p:nvPr>
            <p:ph type="ctrTitle" idx="4294967295"/>
          </p:nvPr>
        </p:nvSpPr>
        <p:spPr>
          <a:xfrm>
            <a:off x="311700" y="368825"/>
            <a:ext cx="7984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Подведем итоги</a:t>
            </a:r>
            <a:endParaRPr sz="3600" b="1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226</Words>
  <Application>Microsoft Office PowerPoint</Application>
  <PresentationFormat>Экран (16:9)</PresentationFormat>
  <Paragraphs>34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Montserrat</vt:lpstr>
      <vt:lpstr>Arial</vt:lpstr>
      <vt:lpstr>Roboto Medium</vt:lpstr>
      <vt:lpstr>Roboto Black</vt:lpstr>
      <vt:lpstr>Roboto</vt:lpstr>
      <vt:lpstr>Simple Light</vt:lpstr>
      <vt:lpstr>Презентация PowerPoint</vt:lpstr>
      <vt:lpstr>Сегодня на уроке</vt:lpstr>
      <vt:lpstr>Посмотрим видео </vt:lpstr>
      <vt:lpstr>Ответим на вопросы</vt:lpstr>
      <vt:lpstr>Выполним тренажер</vt:lpstr>
      <vt:lpstr>Подведем итоги</vt:lpstr>
      <vt:lpstr>Подведем итоги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Лисёна</cp:lastModifiedBy>
  <cp:revision>8</cp:revision>
  <dcterms:modified xsi:type="dcterms:W3CDTF">2022-02-14T13:03:33Z</dcterms:modified>
</cp:coreProperties>
</file>